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62" r:id="rId4"/>
    <p:sldId id="265" r:id="rId5"/>
    <p:sldId id="264" r:id="rId6"/>
    <p:sldId id="266" r:id="rId7"/>
    <p:sldId id="267" r:id="rId8"/>
    <p:sldId id="274" r:id="rId9"/>
    <p:sldId id="277" r:id="rId10"/>
    <p:sldId id="278" r:id="rId11"/>
    <p:sldId id="279" r:id="rId12"/>
    <p:sldId id="276" r:id="rId13"/>
    <p:sldId id="275" r:id="rId14"/>
    <p:sldId id="271" r:id="rId15"/>
    <p:sldId id="270" r:id="rId16"/>
    <p:sldId id="273" r:id="rId17"/>
    <p:sldId id="280" r:id="rId18"/>
    <p:sldId id="282" r:id="rId19"/>
    <p:sldId id="286" r:id="rId20"/>
    <p:sldId id="287" r:id="rId21"/>
    <p:sldId id="285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39" r:id="rId44"/>
    <p:sldId id="312" r:id="rId45"/>
    <p:sldId id="340" r:id="rId46"/>
    <p:sldId id="341" r:id="rId47"/>
    <p:sldId id="342" r:id="rId48"/>
    <p:sldId id="343" r:id="rId49"/>
    <p:sldId id="328" r:id="rId50"/>
    <p:sldId id="344" r:id="rId51"/>
    <p:sldId id="345" r:id="rId52"/>
    <p:sldId id="313" r:id="rId53"/>
    <p:sldId id="346" r:id="rId54"/>
    <p:sldId id="347" r:id="rId55"/>
    <p:sldId id="314" r:id="rId56"/>
    <p:sldId id="315" r:id="rId57"/>
    <p:sldId id="348" r:id="rId58"/>
    <p:sldId id="316" r:id="rId59"/>
    <p:sldId id="349" r:id="rId60"/>
    <p:sldId id="317" r:id="rId61"/>
    <p:sldId id="351" r:id="rId62"/>
    <p:sldId id="318" r:id="rId63"/>
    <p:sldId id="352" r:id="rId64"/>
    <p:sldId id="319" r:id="rId65"/>
    <p:sldId id="353" r:id="rId66"/>
    <p:sldId id="320" r:id="rId67"/>
    <p:sldId id="354" r:id="rId68"/>
    <p:sldId id="355" r:id="rId69"/>
    <p:sldId id="321" r:id="rId70"/>
    <p:sldId id="322" r:id="rId71"/>
    <p:sldId id="356" r:id="rId72"/>
    <p:sldId id="324" r:id="rId73"/>
    <p:sldId id="325" r:id="rId74"/>
    <p:sldId id="357" r:id="rId75"/>
    <p:sldId id="358" r:id="rId76"/>
    <p:sldId id="326" r:id="rId77"/>
    <p:sldId id="329" r:id="rId78"/>
    <p:sldId id="330" r:id="rId79"/>
    <p:sldId id="335" r:id="rId80"/>
    <p:sldId id="336" r:id="rId81"/>
    <p:sldId id="338" r:id="rId82"/>
    <p:sldId id="332" r:id="rId83"/>
    <p:sldId id="309" r:id="rId84"/>
    <p:sldId id="310" r:id="rId85"/>
    <p:sldId id="311" r:id="rId86"/>
    <p:sldId id="263" r:id="rId8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4" autoAdjust="0"/>
    <p:restoredTop sz="94637" autoAdjust="0"/>
  </p:normalViewPr>
  <p:slideViewPr>
    <p:cSldViewPr snapToGrid="0">
      <p:cViewPr>
        <p:scale>
          <a:sx n="75" d="100"/>
          <a:sy n="75" d="100"/>
        </p:scale>
        <p:origin x="3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3468F-90F5-4420-ABF2-E178034558AE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4285-41E8-4042-A6F0-8C55CA5EAA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1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0CDC8-B5A3-A92D-0A82-AA6537361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39DF51-5333-F7B0-9947-298DFCD7F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A1331-3884-6754-3754-C915A1F15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4E90D-F5AE-7BF2-926A-F6C874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6CCA0-DB37-9200-6E72-ECF4F4D7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EF9DC-622C-43C4-E7E3-34111F0F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44BA02-F230-E67C-537A-6647DFF05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5B321-E954-40FE-C5E5-1AD0B4DC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5D075-8358-B7DA-B553-78028EAA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6896F-6C67-D44D-DCEA-9F9575A1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976AF4-F75E-CD18-6C2A-684C3F78E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C38496-C80F-1615-69AC-6994144CA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95B17-8491-99F9-65AE-1A2450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D2773-F25E-E73F-ED74-E8233960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69462-14E7-C6C2-C9E3-7670E1B3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1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9D0EE-1B59-7F30-5CB7-3427FFEE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B553E-D869-6797-C4D4-009360A4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5C788-C6D0-2532-A2F4-34C34416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EEB1A-3857-38DD-66F4-BDE797C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070F5-7A24-11A5-F50F-F5F59F03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660DA-968A-BD69-FE01-557A4E0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DEAEF-AB36-48D8-F04A-540BEC30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A97F9-A1C3-B5EB-8B50-EEAE70CF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443C31-3298-0EDB-FE1C-6C6D923D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5A8D6-0BEB-DAFD-9B3E-78D25184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8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F03C2-3F99-8CED-C69C-37A6ACFD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909CA-2338-87CD-220B-FC94CCD08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E47C3-5926-9A46-4717-159D7B787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886BD-8D05-1494-84C0-1D08E195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807F1-F99A-77FD-2143-07D218F6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F63FCA-B3A5-936F-64C8-66401AE0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3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91173-D6C2-3BC6-4CB1-B461C908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D2E5F-402A-01D7-3838-8E358993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EC7A1-C9AC-2922-2865-9B894324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3A9B2D-53A8-C353-5591-9E1B6B354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D26E5E-F9EA-FCA5-37F7-9973EF358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164B56-C945-0F65-E203-8585941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9315C0-BDD7-7103-A325-3B9C7A1B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C4B1E-A55A-CDB9-AA70-EF84A0BF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3718F-B2BD-05A2-434E-F618AD5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B88B10-6A20-7821-A1A8-A4F5A294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F27BBD-E7BE-9F58-88B5-FC728142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913925-F447-CA5A-51A6-FBE701BA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02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12DF1B-A833-81C5-6571-A772DE4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6C177-47C2-6D67-8545-990D5B3C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D5E78-D550-232B-96B7-8440FF6B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7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1DCF4-4CCF-2364-65EC-9C9BFEA3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714F4-7DB0-C97A-F784-5CFBAC69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CB6652-0C88-7400-7A06-6936B1C34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FF22F2-FF19-83E2-E392-3B177B02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6D0C3-19F3-AA71-4B80-9CFA4208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72DF26-757A-AA86-0819-F73A8FA5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9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CD79F-AE28-1BFD-B710-46914D7B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F18482-3BA3-26B8-B518-F5F1399E8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56E380-642F-992F-E6C8-8EC6AE77C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3996B7-B78D-E849-7603-5B9BB900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452E8-6F5E-74FE-CD6A-3CA621B5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CEDBF-0BF4-AA17-00CB-4122215E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A31C5E-9505-2C4B-DC5F-98F7D068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D6D44-DAF1-5FCB-D58E-AB941A4A1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06CE2-649C-0E3B-C775-A6AA877A2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A20BC-3DB5-49D1-845C-1F65802E4C8F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40012-2A94-3D4E-8D2D-3153EC050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AEB43-D5DE-5B20-DD73-302601F9B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9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4.pn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7.png"/><Relationship Id="rId7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.png"/><Relationship Id="rId7" Type="http://schemas.openxmlformats.org/officeDocument/2006/relationships/image" Target="../media/image10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2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.png"/><Relationship Id="rId7" Type="http://schemas.openxmlformats.org/officeDocument/2006/relationships/image" Target="../media/image12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3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3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4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4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7.png"/><Relationship Id="rId7" Type="http://schemas.openxmlformats.org/officeDocument/2006/relationships/image" Target="../media/image15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5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5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6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7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107950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139" y="6645117"/>
            <a:ext cx="43925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A01953-D5C4-DE75-9EE2-882B104AEA07}"/>
              </a:ext>
            </a:extLst>
          </p:cNvPr>
          <p:cNvSpPr txBox="1"/>
          <p:nvPr/>
        </p:nvSpPr>
        <p:spPr>
          <a:xfrm>
            <a:off x="852488" y="2517914"/>
            <a:ext cx="634821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</a:t>
            </a:r>
            <a:r>
              <a:rPr lang="zh-CN" altLang="en-US" sz="40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用户交互与信息展示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3C1DD2-BECF-FC56-4E2B-A24218BB785A}"/>
              </a:ext>
            </a:extLst>
          </p:cNvPr>
          <p:cNvSpPr/>
          <p:nvPr/>
        </p:nvSpPr>
        <p:spPr>
          <a:xfrm>
            <a:off x="952500" y="3225800"/>
            <a:ext cx="60739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E2C3DD-9787-2015-3E92-B01C5BC9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92" y="1173832"/>
            <a:ext cx="3228571" cy="1457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398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QCommandLinkButton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464C0F-4029-0332-CBFA-B9E243709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366" y="1308736"/>
            <a:ext cx="2561905" cy="9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8183F8-C780-080F-C5D8-883C68428252}"/>
              </a:ext>
            </a:extLst>
          </p:cNvPr>
          <p:cNvSpPr txBox="1"/>
          <p:nvPr/>
        </p:nvSpPr>
        <p:spPr>
          <a:xfrm>
            <a:off x="1061992" y="3113615"/>
            <a:ext cx="4602208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QCommandLinkButton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是一个用于显示具有标题、描述和一个指向操作的链接按钮，通常用于向用户提供某种操作的详细信息的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组件。</a:t>
            </a:r>
          </a:p>
          <a:p>
            <a:endParaRPr lang="zh-CN" altLang="en-US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在外观上，它看起来像一个超链接，但在行为上，它和普通的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有所不同。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QCommandLinkButton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可以通过显示一个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description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以及一个指向操作的链接，来更具体地解释一个操作的目的。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2EBF2D-34E2-BFCA-CB5E-3B8B2C3FB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792" y="3113615"/>
            <a:ext cx="5042319" cy="23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4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EA5B8F0-E74E-24B8-5E95-81455BE8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92" y="1173832"/>
            <a:ext cx="3238095" cy="14761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948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1E1F4B-3CC7-5FB2-3214-7FFE622947B2}"/>
              </a:ext>
            </a:extLst>
          </p:cNvPr>
          <p:cNvSpPr txBox="1"/>
          <p:nvPr/>
        </p:nvSpPr>
        <p:spPr>
          <a:xfrm>
            <a:off x="630192" y="3062012"/>
            <a:ext cx="5694408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框架中的一个窗口部件，用于提供单选按钮功能。单选按钮是一组选项中的一种，只能选择其中的一个，选择一个选项后，其他选项将自动取消选择。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的外观通常是一个小圆圈，可以通过自定义样式表来改变它的外观。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在应用程序中，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通常用于让用户从多个选项中进行选择，例如在表单中选择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性别、语言、颜色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等。当然，也可以通过设置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checked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属性来编程方式获取用户的选择。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752C41-07E5-5342-A7BC-378BD421E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928" y="1482934"/>
            <a:ext cx="952381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4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C75D8C-D5A3-21CA-42DC-115DF566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92" y="1173832"/>
            <a:ext cx="3190476" cy="15142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870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2DCFCF-F42D-D130-9B18-CD5546854591}"/>
              </a:ext>
            </a:extLst>
          </p:cNvPr>
          <p:cNvSpPr txBox="1"/>
          <p:nvPr/>
        </p:nvSpPr>
        <p:spPr>
          <a:xfrm>
            <a:off x="693692" y="3125520"/>
            <a:ext cx="4716508" cy="18158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是一个带有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文本或图标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的按钮，通常用于工具栏或工具箱中。它可以与菜单一起使用，以提供更多的选项。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可以显示文本，图标或两者兼有。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具有可定制的边框，可以选择性地显示图标和文本，以及自定义弹出菜单的行为。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D626A5-BFFF-8E67-A216-E81246036F4D}"/>
              </a:ext>
            </a:extLst>
          </p:cNvPr>
          <p:cNvSpPr txBox="1"/>
          <p:nvPr/>
        </p:nvSpPr>
        <p:spPr>
          <a:xfrm>
            <a:off x="693693" y="5148436"/>
            <a:ext cx="4716508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setToolButtonStyle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：设置显示模式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ECBD97-00BC-041F-8C90-662FFBCEE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534" y="1597601"/>
            <a:ext cx="1371429" cy="7047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84DE17-C58C-DB53-FFB1-0E9D0D9BA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323" y="2795311"/>
            <a:ext cx="4930203" cy="26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481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MyPushButton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18CD19-5432-0C56-BAD3-E3FF8B3C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92" y="1173832"/>
            <a:ext cx="2990850" cy="1285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E3F9EE-1D06-79DE-C242-D729B7999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855" y="404812"/>
            <a:ext cx="2772353" cy="22282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D8F26C-4151-3DC8-3A82-53C0CB671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458" y="2633058"/>
            <a:ext cx="7763433" cy="34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481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MyPushButton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1E96A9-FD55-1E85-3D8F-B3ADF1D94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516" y="882701"/>
            <a:ext cx="9042968" cy="5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481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MyPushButton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9AD029-7594-C578-E266-6F1FB970D42E}"/>
              </a:ext>
            </a:extLst>
          </p:cNvPr>
          <p:cNvSpPr txBox="1"/>
          <p:nvPr/>
        </p:nvSpPr>
        <p:spPr>
          <a:xfrm>
            <a:off x="167778" y="912515"/>
            <a:ext cx="1696591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QStylePainter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702336-F234-FA7F-2031-4185CCB22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78" y="1374180"/>
            <a:ext cx="5776338" cy="43516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EEE306-FC6E-CB7C-3DA0-29171C42A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600" y="1374180"/>
            <a:ext cx="5509824" cy="43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481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MyPushButton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9AD029-7594-C578-E266-6F1FB970D42E}"/>
              </a:ext>
            </a:extLst>
          </p:cNvPr>
          <p:cNvSpPr txBox="1"/>
          <p:nvPr/>
        </p:nvSpPr>
        <p:spPr>
          <a:xfrm>
            <a:off x="167778" y="912515"/>
            <a:ext cx="1696591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QStylePainter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C67A49-58FA-1807-EBA2-80C4C1617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236" y="1066403"/>
            <a:ext cx="5304762" cy="4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1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29204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MyStyle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EA180E-AF6D-3E12-ACE0-7087CCD10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32" y="2112362"/>
            <a:ext cx="10460958" cy="40158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45B860-F7D4-7233-10BB-F851FF7F7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2" y="977613"/>
            <a:ext cx="1638095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289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键盘输入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B23D76-EAFC-7147-B9CC-FED07306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24" y="1051977"/>
            <a:ext cx="2980952" cy="15238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1EC92C-95D0-3FD0-8FFE-3F6A2577D8D2}"/>
              </a:ext>
            </a:extLst>
          </p:cNvPr>
          <p:cNvSpPr txBox="1"/>
          <p:nvPr/>
        </p:nvSpPr>
        <p:spPr>
          <a:xfrm>
            <a:off x="630192" y="3062011"/>
            <a:ext cx="4925656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是一个用于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输入单行文本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控件。它可以用于获取用户输入的文本信息，支持多种文本格式和验证方式，例如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普通的文本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输入、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输入等。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还支持撤销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重做、剪切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粘贴等常用编辑操作，并且可以设置自动补全和自动纠错等功能。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在界面设计中，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通常用于实现搜索框、登录框、文件名输入框等需要输入单行文本的场景。可以通过设置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的属性和信号槽函数来控制其行为和响应用户输入。</a:t>
            </a:r>
          </a:p>
        </p:txBody>
      </p:sp>
      <p:pic>
        <p:nvPicPr>
          <p:cNvPr id="6" name="图片 5" descr="电脑萤幕的截图&#10;&#10;描述已自动生成">
            <a:extLst>
              <a:ext uri="{FF2B5EF4-FFF2-40B4-BE49-F238E27FC236}">
                <a16:creationId xmlns:a16="http://schemas.microsoft.com/office/drawing/2014/main" id="{31BF3226-4974-534F-46F7-B7946C3FA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013" y="1051977"/>
            <a:ext cx="3472065" cy="22663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7E93DC-6271-F3F1-27CB-CDFE7C52AF71}"/>
              </a:ext>
            </a:extLst>
          </p:cNvPr>
          <p:cNvSpPr txBox="1"/>
          <p:nvPr/>
        </p:nvSpPr>
        <p:spPr>
          <a:xfrm>
            <a:off x="6282664" y="3582915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setPlaceholderText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：设置占位符。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获取字符串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设置字符串</a:t>
            </a:r>
          </a:p>
        </p:txBody>
      </p:sp>
    </p:spTree>
    <p:extLst>
      <p:ext uri="{BB962C8B-B14F-4D97-AF65-F5344CB8AC3E}">
        <p14:creationId xmlns:p14="http://schemas.microsoft.com/office/powerpoint/2010/main" val="235645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C7F04B-0462-DFCE-A6B5-93C2DB9E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4" y="1042454"/>
            <a:ext cx="2952381" cy="15333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268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键盘输入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9CED35-4665-683D-9AC2-BF2BFA0912C2}"/>
              </a:ext>
            </a:extLst>
          </p:cNvPr>
          <p:cNvSpPr txBox="1"/>
          <p:nvPr/>
        </p:nvSpPr>
        <p:spPr>
          <a:xfrm>
            <a:off x="630191" y="3062011"/>
            <a:ext cx="5238174" cy="2800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富文本编辑器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，可以用于编辑和显示富文本。它支持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标记和格式化的文本，并提供了大量的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用于设置和获取文本的格式，如字体、字号、颜色、粗细等。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除此之外，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还提供了撤销、重做、查找替换、拖放等常见的编辑功能，以及自动纠正拼写错误和自动插入文本的功能。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可以嵌入到其他的窗口小部件中，也可以作为独立的窗口使用。它还可以与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QTextDocument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一起使用，以便更方便地管理文本的格式和内容。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1990E0-E145-60F7-EA10-B3064C545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074" y="1177362"/>
            <a:ext cx="2695238" cy="20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1097D0-1EA8-94A3-DEF6-DAD7F1477543}"/>
              </a:ext>
            </a:extLst>
          </p:cNvPr>
          <p:cNvSpPr txBox="1"/>
          <p:nvPr/>
        </p:nvSpPr>
        <p:spPr>
          <a:xfrm>
            <a:off x="6323637" y="3956821"/>
            <a:ext cx="4956043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设置文本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setPlainText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设置纯文本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73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4">
            <a:extLst>
              <a:ext uri="{FF2B5EF4-FFF2-40B4-BE49-F238E27FC236}">
                <a16:creationId xmlns:a16="http://schemas.microsoft.com/office/drawing/2014/main" id="{1E8CBFB0-00CE-DD84-6FAE-C8A03DD7D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823913"/>
            <a:ext cx="3522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/CATALOG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E1C8D5-BEFF-0167-92C0-4B6E7530B03F}"/>
              </a:ext>
            </a:extLst>
          </p:cNvPr>
          <p:cNvSpPr/>
          <p:nvPr/>
        </p:nvSpPr>
        <p:spPr>
          <a:xfrm>
            <a:off x="981075" y="1673225"/>
            <a:ext cx="1800225" cy="17463"/>
          </a:xfrm>
          <a:prstGeom prst="rect">
            <a:avLst/>
          </a:prstGeom>
          <a:solidFill>
            <a:srgbClr val="1C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1F4F7D"/>
              </a:solidFill>
            </a:endParaRPr>
          </a:p>
        </p:txBody>
      </p:sp>
      <p:pic>
        <p:nvPicPr>
          <p:cNvPr id="5125" name="图片 1" descr="未标题-1">
            <a:extLst>
              <a:ext uri="{FF2B5EF4-FFF2-40B4-BE49-F238E27FC236}">
                <a16:creationId xmlns:a16="http://schemas.microsoft.com/office/drawing/2014/main" id="{B1904733-7187-23A9-1364-5DDB5AA2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1146175"/>
            <a:ext cx="2716212" cy="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3" descr="未标题-1">
            <a:extLst>
              <a:ext uri="{FF2B5EF4-FFF2-40B4-BE49-F238E27FC236}">
                <a16:creationId xmlns:a16="http://schemas.microsoft.com/office/drawing/2014/main" id="{E598B41C-4731-90A5-19F5-65CE13B5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6103938"/>
            <a:ext cx="81851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DCF47AA-20D3-0752-D876-73CC3A100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923856"/>
            <a:ext cx="785812" cy="360163"/>
          </a:xfrm>
          <a:prstGeom prst="rect">
            <a:avLst/>
          </a:prstGeom>
        </p:spPr>
      </p:pic>
      <p:sp>
        <p:nvSpPr>
          <p:cNvPr id="4" name="文本框 22">
            <a:extLst>
              <a:ext uri="{FF2B5EF4-FFF2-40B4-BE49-F238E27FC236}">
                <a16:creationId xmlns:a16="http://schemas.microsoft.com/office/drawing/2014/main" id="{98C51FA9-E78C-49F9-D0F1-98E30673A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2154233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5C0B7040-0564-E051-6ED2-77DBBBF09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1" y="2289951"/>
            <a:ext cx="6044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" name="文本框 22">
            <a:extLst>
              <a:ext uri="{FF2B5EF4-FFF2-40B4-BE49-F238E27FC236}">
                <a16:creationId xmlns:a16="http://schemas.microsoft.com/office/drawing/2014/main" id="{3B409018-BEB7-2F5B-5239-7DFFAB56D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2753496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C995C729-2A64-920A-5029-8959B0A1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1" y="2889214"/>
            <a:ext cx="6044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9BE353FD-272F-8BB1-2244-0392D27B8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3337369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7D7E4BD4-2403-7165-6525-0F87EDF81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3473087"/>
            <a:ext cx="1174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键盘输入框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60B186C6-DB35-866F-3428-A3259EDD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3922144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3829B1D6-6BCA-0225-AA51-85BA6AADA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4057862"/>
            <a:ext cx="1174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下拉框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146FE199-2342-7F20-5DE4-C4EAE762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4498906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ACB26853-8422-F240-230E-EA79995FD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4634624"/>
            <a:ext cx="1174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</a:t>
            </a: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85984D15-650B-F49A-1FA6-991693EA3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5013041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06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6E2B00B9-867F-9A56-ABDF-2AE64B997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5148759"/>
            <a:ext cx="1174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</a:t>
            </a:r>
          </a:p>
        </p:txBody>
      </p:sp>
      <p:sp>
        <p:nvSpPr>
          <p:cNvPr id="16" name="文本框 22">
            <a:extLst>
              <a:ext uri="{FF2B5EF4-FFF2-40B4-BE49-F238E27FC236}">
                <a16:creationId xmlns:a16="http://schemas.microsoft.com/office/drawing/2014/main" id="{022F92E3-D96E-7628-85B1-854E3C541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06" y="2154233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07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F36A07AE-B989-FCF5-4A15-8B9F8818E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774" y="2289951"/>
            <a:ext cx="1234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8E65042B-42B5-413B-6A28-654232508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06" y="2753496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08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AD3E9F1F-7515-C385-B9FD-BCF47A304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774" y="2889214"/>
            <a:ext cx="9320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2E3C55DB-511B-DE75-DBBB-D2C867662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06" y="3337369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09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21" name="文本框 22">
            <a:extLst>
              <a:ext uri="{FF2B5EF4-FFF2-40B4-BE49-F238E27FC236}">
                <a16:creationId xmlns:a16="http://schemas.microsoft.com/office/drawing/2014/main" id="{8031335C-2FC8-ACA0-333D-17ED6CB56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774" y="3473087"/>
            <a:ext cx="1174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97D163-F1C7-23BD-10AA-228D74C0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48" y="1013882"/>
            <a:ext cx="2942857" cy="15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658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键盘输入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QPlainTextEdit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7D4F23-A3C0-F8DF-CA98-4C40A9831F70}"/>
              </a:ext>
            </a:extLst>
          </p:cNvPr>
          <p:cNvSpPr txBox="1"/>
          <p:nvPr/>
        </p:nvSpPr>
        <p:spPr>
          <a:xfrm>
            <a:off x="630191" y="3062011"/>
            <a:ext cx="5238174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QPlainTextEdit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是一个基于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纯文本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的编辑框，它是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的子类，不同于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它只支持纯文本而不支持富文本格式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，因此比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轻量级和高效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QPlainTextEdit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适合用于处理大量纯文本数据，例如日志文件或代码文本的查看和编辑。它还可以用作一个简单的文本编辑器，支持撤销和重做操作、查找和替换、剪切、复制和粘贴等基本文本操作。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QPlainTextEdit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更加简单明了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，因此也更容易使用。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991E35-FA0F-D165-5B0D-79BE45433830}"/>
              </a:ext>
            </a:extLst>
          </p:cNvPr>
          <p:cNvSpPr txBox="1"/>
          <p:nvPr/>
        </p:nvSpPr>
        <p:spPr>
          <a:xfrm>
            <a:off x="6323637" y="3956821"/>
            <a:ext cx="4956043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setPlainText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设置纯文本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CE0BAE-6611-30ED-DC2F-DE7943E4F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041" y="1203975"/>
            <a:ext cx="2685714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2321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键盘输入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QKeySequenceEdit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7BE1BA-4556-2843-BB84-04FFE19B8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36" y="1051977"/>
            <a:ext cx="2876190" cy="15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11E2EF-A9B8-6079-B7C7-AD709390F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586" y="1153065"/>
            <a:ext cx="5584797" cy="29216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F1F14B-FB7A-D7BE-A30F-364A4B7CCD6C}"/>
              </a:ext>
            </a:extLst>
          </p:cNvPr>
          <p:cNvSpPr txBox="1"/>
          <p:nvPr/>
        </p:nvSpPr>
        <p:spPr>
          <a:xfrm>
            <a:off x="630191" y="3062011"/>
            <a:ext cx="4780009" cy="28053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QKeySequenceEdit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是一个专门用于编辑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键的小部件，它提供了一个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，用于允许用户编辑与操作相关的快捷键。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QKeySequenceEdit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中，用户可以通过以下方式编辑快捷键：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直接在文本框中输入快捷键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直接记录使用的快捷键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QKeySequenceEdit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支持多种键序列格式，如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QString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QKeySequence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QKeySequence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等，可以通过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setKeySequence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函数来设置键序列。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AE6CF0-2B81-660C-447B-18B93315563F}"/>
              </a:ext>
            </a:extLst>
          </p:cNvPr>
          <p:cNvSpPr txBox="1"/>
          <p:nvPr/>
        </p:nvSpPr>
        <p:spPr>
          <a:xfrm>
            <a:off x="6282664" y="4440363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setKeySequence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设置快捷键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keySequence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获取快捷键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6F18DD-309D-4867-92B3-5A7EFC8E675B}"/>
              </a:ext>
            </a:extLst>
          </p:cNvPr>
          <p:cNvSpPr txBox="1"/>
          <p:nvPr/>
        </p:nvSpPr>
        <p:spPr>
          <a:xfrm>
            <a:off x="6282664" y="5698123"/>
            <a:ext cx="2882556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Qt-Creator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中的快捷键设置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26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3D831D-2F03-8798-1AC8-26AF1B9D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51977"/>
            <a:ext cx="2428571" cy="7333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8734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下拉框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4430AA-DC14-22FA-60BF-DC101D771D3C}"/>
              </a:ext>
            </a:extLst>
          </p:cNvPr>
          <p:cNvSpPr txBox="1"/>
          <p:nvPr/>
        </p:nvSpPr>
        <p:spPr>
          <a:xfrm>
            <a:off x="843636" y="2059065"/>
            <a:ext cx="4561988" cy="136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框架中的一个组合框控件，用于显示一个可选择的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下拉列表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。它结合了一个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可编辑的文本框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下拉箭头按钮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，允许用户从预定义的选项中进行选择，或者手动输入内容。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7638A-EB3D-F061-0417-4BFA6DB19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013" y="1232929"/>
            <a:ext cx="3561905" cy="5523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A6D073-6447-B3BF-A539-BEDE9B02C489}"/>
              </a:ext>
            </a:extLst>
          </p:cNvPr>
          <p:cNvSpPr txBox="1"/>
          <p:nvPr/>
        </p:nvSpPr>
        <p:spPr>
          <a:xfrm>
            <a:off x="6036108" y="2410757"/>
            <a:ext cx="4956043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addItem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addItems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添加下拉项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setCurrentIndex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设置当前选中索引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setCurrentText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设置当前选中项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currentIndex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获取当前索引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获取当前选中项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总数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AFA86-43BD-4B16-639A-679F901887A6}"/>
              </a:ext>
            </a:extLst>
          </p:cNvPr>
          <p:cNvSpPr txBox="1"/>
          <p:nvPr/>
        </p:nvSpPr>
        <p:spPr>
          <a:xfrm>
            <a:off x="6036108" y="4556353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的信号：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activated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currentIndexChanged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currentTextChanged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5AB1E5-962B-1799-A964-CCAFD86E9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60" y="3662410"/>
            <a:ext cx="4642764" cy="24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3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97C39B-F1D3-DBBA-00F5-EA99BB6C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51977"/>
            <a:ext cx="2333333" cy="7428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62524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下拉框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QFontComboBox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3AD1F0-21DD-2453-5AD5-4143D20C9D6A}"/>
              </a:ext>
            </a:extLst>
          </p:cNvPr>
          <p:cNvSpPr txBox="1"/>
          <p:nvPr/>
        </p:nvSpPr>
        <p:spPr>
          <a:xfrm>
            <a:off x="843636" y="2689359"/>
            <a:ext cx="3821193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QFontComboBox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中的一个小部件，用于显示和选择字体。它是一个下拉列表，其中包含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系统中可用的字体列表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，用户可以通过选择列表中的字体来设置文本的字体。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QFontComboBox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，因此它具有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的所有特性和功能。它还提供了以下额外的功能：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显示可用字体列表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当前字体的显示和选择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字体预览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766F1F-7CB6-9E3D-923C-5DED69BF4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775" y="1721741"/>
            <a:ext cx="2295238" cy="3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49A87F-3CB6-FEB8-CC97-CB74C25A4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136" y="1051977"/>
            <a:ext cx="3091995" cy="17204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8D2AA1-0C5C-7771-463C-D02DD7421FC2}"/>
              </a:ext>
            </a:extLst>
          </p:cNvPr>
          <p:cNvSpPr txBox="1"/>
          <p:nvPr/>
        </p:nvSpPr>
        <p:spPr>
          <a:xfrm>
            <a:off x="5422114" y="3210265"/>
            <a:ext cx="4956043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QFontComboBox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currentFont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返回当前字体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setCurrentFont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设置字体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6AE901-4EFE-732D-F7C3-DF645857EAD9}"/>
              </a:ext>
            </a:extLst>
          </p:cNvPr>
          <p:cNvSpPr txBox="1"/>
          <p:nvPr/>
        </p:nvSpPr>
        <p:spPr>
          <a:xfrm>
            <a:off x="5422114" y="4413241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QComboBox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的信号：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currentFontChanged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(const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font)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currentIndexChanged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index)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activated(const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QString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text)</a:t>
            </a:r>
          </a:p>
        </p:txBody>
      </p:sp>
    </p:spTree>
    <p:extLst>
      <p:ext uri="{BB962C8B-B14F-4D97-AF65-F5344CB8AC3E}">
        <p14:creationId xmlns:p14="http://schemas.microsoft.com/office/powerpoint/2010/main" val="2962001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920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QDialog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DE4E76-454C-1816-F666-A7A85A696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36" y="1051977"/>
            <a:ext cx="2571429" cy="19523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FF177E-104B-3A46-59ED-0FA6E0834E64}"/>
              </a:ext>
            </a:extLst>
          </p:cNvPr>
          <p:cNvSpPr txBox="1"/>
          <p:nvPr/>
        </p:nvSpPr>
        <p:spPr>
          <a:xfrm>
            <a:off x="843636" y="3191923"/>
            <a:ext cx="3821193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框架中的一个类，用于创建对话框窗口。对话框是一种常见的用户界面元素，通常用于显示和收集用户输入、进行信息确认、进行设置和配置等交互操作。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0FFC19-C555-6A08-80CB-2EA7B0AC395C}"/>
              </a:ext>
            </a:extLst>
          </p:cNvPr>
          <p:cNvSpPr txBox="1"/>
          <p:nvPr/>
        </p:nvSpPr>
        <p:spPr>
          <a:xfrm>
            <a:off x="843637" y="4641006"/>
            <a:ext cx="525236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setSizeGripEnabled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设置是否启用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 grip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isSizeGripEnabled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是否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 grip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F48B5C-10BE-4DF8-305C-868186CF75DA}"/>
              </a:ext>
            </a:extLst>
          </p:cNvPr>
          <p:cNvSpPr txBox="1"/>
          <p:nvPr/>
        </p:nvSpPr>
        <p:spPr>
          <a:xfrm>
            <a:off x="843636" y="5555109"/>
            <a:ext cx="525236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的信号：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accepted()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rejected()</a:t>
            </a:r>
          </a:p>
        </p:txBody>
      </p:sp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F405E003-6CB4-5BBE-1765-E06EDBC31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78" y="928514"/>
            <a:ext cx="2571428" cy="2157279"/>
          </a:xfrm>
          <a:prstGeom prst="rect">
            <a:avLst/>
          </a:prstGeom>
        </p:spPr>
      </p:pic>
      <p:pic>
        <p:nvPicPr>
          <p:cNvPr id="13" name="图片 12" descr="图形用户界面, 网站&#10;&#10;描述已自动生成">
            <a:extLst>
              <a:ext uri="{FF2B5EF4-FFF2-40B4-BE49-F238E27FC236}">
                <a16:creationId xmlns:a16="http://schemas.microsoft.com/office/drawing/2014/main" id="{C439DD55-401D-7E0A-5A45-FBF28D745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4" y="910172"/>
            <a:ext cx="4105244" cy="2157279"/>
          </a:xfrm>
          <a:prstGeom prst="rect">
            <a:avLst/>
          </a:prstGeom>
        </p:spPr>
      </p:pic>
      <p:pic>
        <p:nvPicPr>
          <p:cNvPr id="15" name="图片 14" descr="电脑萤幕的截图&#10;&#10;描述已自动生成">
            <a:extLst>
              <a:ext uri="{FF2B5EF4-FFF2-40B4-BE49-F238E27FC236}">
                <a16:creationId xmlns:a16="http://schemas.microsoft.com/office/drawing/2014/main" id="{E41B37AA-F2EA-2F0D-19D9-3207BF2D3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22" y="3313605"/>
            <a:ext cx="4446384" cy="28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352FFE-49B7-9C1C-EA26-FFE6D22D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94262"/>
            <a:ext cx="2485714" cy="19714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881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QColorDialog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0F925F-2609-10A4-79A5-51B3CB991FCB}"/>
              </a:ext>
            </a:extLst>
          </p:cNvPr>
          <p:cNvSpPr txBox="1"/>
          <p:nvPr/>
        </p:nvSpPr>
        <p:spPr>
          <a:xfrm>
            <a:off x="843636" y="3191923"/>
            <a:ext cx="3821193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QColorDialog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框架中的一个类，用于创建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颜色选择对话框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。颜色对话框允许用户选择或自定义颜色，用于在应用程序中进行颜色相关的操作和设置。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B9D016-E889-3CEE-75EC-09AF9E65E5A4}"/>
              </a:ext>
            </a:extLst>
          </p:cNvPr>
          <p:cNvSpPr txBox="1"/>
          <p:nvPr/>
        </p:nvSpPr>
        <p:spPr>
          <a:xfrm>
            <a:off x="843637" y="4641006"/>
            <a:ext cx="5252364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QColorDialog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currentColor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获取颜色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setCurrentColor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设置颜色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getColor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获取颜色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2DF2D454-55EA-EE53-C320-2F8F9DE6C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61" y="1654600"/>
            <a:ext cx="5030146" cy="29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5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6BA8B2-0057-4525-E172-3733819D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51976"/>
            <a:ext cx="2504762" cy="19523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2771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QFileDialog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114A8E-007F-C936-1786-1D98F41E3A11}"/>
              </a:ext>
            </a:extLst>
          </p:cNvPr>
          <p:cNvSpPr txBox="1"/>
          <p:nvPr/>
        </p:nvSpPr>
        <p:spPr>
          <a:xfrm>
            <a:off x="843636" y="3191923"/>
            <a:ext cx="3821193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QFileDialog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框架中的一个类，用于创建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让用户选择文件或目录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。它提供了一种方便的方式来与文件系统进行交互，让用户浏览文件系统并选择文件、保存文件或选择目录。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8B62D2-4F73-041D-4620-4388DAF66824}"/>
              </a:ext>
            </a:extLst>
          </p:cNvPr>
          <p:cNvSpPr txBox="1"/>
          <p:nvPr/>
        </p:nvSpPr>
        <p:spPr>
          <a:xfrm>
            <a:off x="815060" y="4949149"/>
            <a:ext cx="626864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QColorDialog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getOpenFileName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获取文件名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getOpenFileNames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获取文件名（多文件）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getExistingDirectory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获取文件夹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01E027-E463-51E8-B5A0-CBCC23165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144" y="1966382"/>
            <a:ext cx="4912840" cy="29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3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7BEC99-E9E0-1EFF-AE00-67050E6E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51977"/>
            <a:ext cx="2619048" cy="19523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4438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QFontDialog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5D1D28-52AA-93B7-FC98-3ACB74710F51}"/>
              </a:ext>
            </a:extLst>
          </p:cNvPr>
          <p:cNvSpPr txBox="1"/>
          <p:nvPr/>
        </p:nvSpPr>
        <p:spPr>
          <a:xfrm>
            <a:off x="843636" y="3191923"/>
            <a:ext cx="3821193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框架中的一个类，用于创建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字体选择对话框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，允许用户选择字体样式、大小和效果。它提供了一种方便的方式来选择应用程序中使用的字体。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A065EC-4B4E-2AF7-8E30-2672A7AEE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910" y="1313629"/>
            <a:ext cx="4012238" cy="31024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63AC62-36AB-98AA-F2C6-BDB44576E110}"/>
              </a:ext>
            </a:extLst>
          </p:cNvPr>
          <p:cNvSpPr txBox="1"/>
          <p:nvPr/>
        </p:nvSpPr>
        <p:spPr>
          <a:xfrm>
            <a:off x="815060" y="4949149"/>
            <a:ext cx="6268645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getFont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获取字体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80478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4D8A57-C797-EFC6-DD38-6E0EEC3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51977"/>
            <a:ext cx="2495238" cy="19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897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QInputDialog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8A06C0-8065-B466-519A-E1FF12E30952}"/>
              </a:ext>
            </a:extLst>
          </p:cNvPr>
          <p:cNvSpPr txBox="1"/>
          <p:nvPr/>
        </p:nvSpPr>
        <p:spPr>
          <a:xfrm>
            <a:off x="843636" y="3191923"/>
            <a:ext cx="4492293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QInputDialog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框架中的一个类，用于创建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，允许用户输入文本、数字、列表或密码等信息。它提供了一种方便的方式来获取用户的输入，并将输入值作为结果返回给应用程序。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FDC62-C8E5-958A-7478-273DE8773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929" y="2141718"/>
            <a:ext cx="6480077" cy="2350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69D1CE-503A-1E29-0519-AA9062AEA5D0}"/>
              </a:ext>
            </a:extLst>
          </p:cNvPr>
          <p:cNvSpPr txBox="1"/>
          <p:nvPr/>
        </p:nvSpPr>
        <p:spPr>
          <a:xfrm>
            <a:off x="843637" y="4622804"/>
            <a:ext cx="5252364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QFontDialog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getDouble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getInt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getItem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获文本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getMultiLineText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获取多行文本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1432777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5C1486-2F0F-6660-FDBD-E5B5831A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99596"/>
            <a:ext cx="2495238" cy="19142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6797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QMessageBox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055298-A629-2C91-68CA-6CDFA57A5A53}"/>
              </a:ext>
            </a:extLst>
          </p:cNvPr>
          <p:cNvSpPr txBox="1"/>
          <p:nvPr/>
        </p:nvSpPr>
        <p:spPr>
          <a:xfrm>
            <a:off x="843636" y="3034567"/>
            <a:ext cx="6749377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QMessageBox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是一个用于创建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的类。它提供了一个简单的接口，可以用于显示不同类型的消息，并接收用户的响应。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A67038-C2EA-80C0-506A-62FB5FD45FD6}"/>
              </a:ext>
            </a:extLst>
          </p:cNvPr>
          <p:cNvSpPr txBox="1"/>
          <p:nvPr/>
        </p:nvSpPr>
        <p:spPr>
          <a:xfrm>
            <a:off x="843635" y="3689474"/>
            <a:ext cx="6749376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QMessageBox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的常见用法包括：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显示信息对话框：使用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静态函数用于向用户展示一般性的提示或信息。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显示警告对话框：使用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warning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静态函数用于向用户展示潜在的问题或警告。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显示错误对话框：使用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critical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静态函数用于向用户展示程序错误或异常情况。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显示询问对话框：使用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静态函数用于向用户询问一个是或否的问题，并根据用户的选择执行相应的操作。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自定义对话框</a:t>
            </a:r>
          </a:p>
        </p:txBody>
      </p:sp>
      <p:pic>
        <p:nvPicPr>
          <p:cNvPr id="11" name="图片 10" descr="电子设备的屏幕&#10;&#10;描述已自动生成">
            <a:extLst>
              <a:ext uri="{FF2B5EF4-FFF2-40B4-BE49-F238E27FC236}">
                <a16:creationId xmlns:a16="http://schemas.microsoft.com/office/drawing/2014/main" id="{5072AB45-E57D-D803-CBFA-CB6E887C6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79" y="3804780"/>
            <a:ext cx="3773043" cy="18783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59C8D3-B8BF-1C3B-EE98-728C9F043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280" y="1343733"/>
            <a:ext cx="3792683" cy="20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133402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C00D1-6C2D-E1FE-EC6C-1B340AABFD13}"/>
              </a:ext>
            </a:extLst>
          </p:cNvPr>
          <p:cNvSpPr txBox="1"/>
          <p:nvPr/>
        </p:nvSpPr>
        <p:spPr>
          <a:xfrm>
            <a:off x="904117" y="1293048"/>
            <a:ext cx="4544183" cy="45243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当我们开发桌面应用程序时，用户交互和信息展示是非常重要的方面。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提供了许多控件，用于实现这些功能。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标签控件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可用于在应用程序中展示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按钮控件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可以让用户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某些操作，而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文本框和文本编辑框控件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可以用于接收用户的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文本输入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复选框和单选框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控件可用于提供多个选项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供用户选择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控件可以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展示选项列表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以供用户选择。</a:t>
            </a: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此外，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滑动条和进度条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控件，用于实现用户对数值和进度的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展示。</a:t>
            </a: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控件可以让用户在多个相关视图之间进行快速切换，而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控件可用于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显示消息或接收用户反馈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等操作。</a:t>
            </a:r>
          </a:p>
          <a:p>
            <a:pPr eaLnBrk="1" hangingPunct="1">
              <a:defRPr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这些控件可以相互结合，实现复杂的用户交互效果和信息展示功能。同时，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也提供了灵活的样式和布局选项，可根据应用程序的需要进行调整，以实现更好的用户体验。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D12AA330-405B-8B39-652E-2D512A8C6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03641"/>
              </p:ext>
            </p:extLst>
          </p:nvPr>
        </p:nvGraphicFramePr>
        <p:xfrm>
          <a:off x="6067425" y="2046446"/>
          <a:ext cx="5465260" cy="3017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59155">
                  <a:extLst>
                    <a:ext uri="{9D8B030D-6E8A-4147-A177-3AD203B41FA5}">
                      <a16:colId xmlns:a16="http://schemas.microsoft.com/office/drawing/2014/main" val="1601088913"/>
                    </a:ext>
                  </a:extLst>
                </a:gridCol>
                <a:gridCol w="4406105">
                  <a:extLst>
                    <a:ext uri="{9D8B030D-6E8A-4147-A177-3AD203B41FA5}">
                      <a16:colId xmlns:a16="http://schemas.microsoft.com/office/drawing/2014/main" val="1605161072"/>
                    </a:ext>
                  </a:extLst>
                </a:gridCol>
              </a:tblGrid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824153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QAbstractButton</a:t>
                      </a:r>
                      <a:r>
                        <a:rPr lang="zh-CN" altLang="en-US" sz="1200" dirty="0"/>
                        <a:t>及其子类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193823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键盘输入框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QLineEdit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 err="1"/>
                        <a:t>QTextEdit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 err="1"/>
                        <a:t>QPlainTextEdit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 err="1"/>
                        <a:t>QKeySequenceEdit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487650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QComboBox</a:t>
                      </a:r>
                      <a:r>
                        <a:rPr lang="zh-CN" altLang="en-US" sz="1200" dirty="0"/>
                        <a:t>及其子类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07254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对话框相关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QDialog</a:t>
                      </a:r>
                      <a:r>
                        <a:rPr lang="zh-CN" altLang="en-US" sz="1200" dirty="0"/>
                        <a:t>及其子类、</a:t>
                      </a:r>
                      <a:r>
                        <a:rPr lang="en-US" altLang="zh-CN" sz="1200" dirty="0" err="1"/>
                        <a:t>QDialogButtonBox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585850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滑块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QAbstractSlider</a:t>
                      </a:r>
                      <a:r>
                        <a:rPr lang="zh-CN" altLang="en-US" sz="1200" dirty="0"/>
                        <a:t>及其子类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50078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步长调节框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QAbstractSpinBox</a:t>
                      </a:r>
                      <a:r>
                        <a:rPr lang="zh-CN" altLang="en-US" sz="1200" dirty="0"/>
                        <a:t>及其子类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6801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展示信息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QFrame</a:t>
                      </a:r>
                      <a:r>
                        <a:rPr lang="zh-CN" altLang="en-US" sz="1200" dirty="0"/>
                        <a:t>及其子类、</a:t>
                      </a:r>
                      <a:r>
                        <a:rPr lang="en-US" altLang="zh-CN" sz="1200" dirty="0" err="1"/>
                        <a:t>QProgressBar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10253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橡皮筋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QRubberBand</a:t>
                      </a:r>
                      <a:r>
                        <a:rPr lang="en-US" altLang="zh-CN" sz="1200" dirty="0"/>
                        <a:t>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749889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日历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QCalendarWidget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90400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JetBrains Mono" panose="02000009000000000000" pitchFamily="49" charset="0"/>
                        </a:rPr>
                        <a:t>其他控件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QFocusFrame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 err="1"/>
                        <a:t>QSizeGrip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0484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BBAD0-5522-79B0-7CD8-C00C073C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1" y="1099596"/>
            <a:ext cx="2533333" cy="19714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4461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QProgressDialog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660805-7103-C985-1EA2-7B19095C52FE}"/>
              </a:ext>
            </a:extLst>
          </p:cNvPr>
          <p:cNvSpPr txBox="1"/>
          <p:nvPr/>
        </p:nvSpPr>
        <p:spPr>
          <a:xfrm>
            <a:off x="843637" y="3034566"/>
            <a:ext cx="5252364" cy="2800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QProgressDialog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中的一个类，用于创建和显示进度对话框。它提供了一个简单的界面，用于显示长时间运行的任务的进度，并允许用户取消任务。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QProgressDialog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时，需要设置任务的最大值和更新进度的值，以及处理用户的取消操作。通过这些功能，可以在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应用程序中实现更友好和交互式的长时间任务处理。</a:t>
            </a:r>
            <a:b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QProgressDialog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通常与长时间运行的任务一起使用，例如文件下载、数据处理等。它提供了一种可视化的方式来显示任务的进度，让用户了解任务的执行情况，并提供了用户取消任务的能力。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824329-CEC4-158D-AD61-9CC7266C7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814" y="2244866"/>
            <a:ext cx="3962591" cy="23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9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99994B-AD0F-E8A4-BE2F-D1548CDF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33" y="943576"/>
            <a:ext cx="3190738" cy="2355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465F1D-570C-B91A-89B6-CDEB40E3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" y="1080548"/>
            <a:ext cx="2533333" cy="19523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739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对话框相关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421CAA-513B-64A6-5F57-60ADECD0C151}"/>
              </a:ext>
            </a:extLst>
          </p:cNvPr>
          <p:cNvSpPr txBox="1"/>
          <p:nvPr/>
        </p:nvSpPr>
        <p:spPr>
          <a:xfrm>
            <a:off x="344487" y="3034566"/>
            <a:ext cx="9493994" cy="32932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用于创建和管理向导对话框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Wizard Dialog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）。向导对话框通常用于引导用户完成复杂的多步骤任务，每个步骤都包含特定的信息输入或操作。</a:t>
            </a:r>
          </a:p>
          <a:p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的主要特点和功能包括：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多步骤界面：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提供了一个多步骤的界面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自定义页面布局：可以自定义页面的布局和样式，包括标题、副标题、图标、按钮等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导航按钮：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提供了默认的导航按钮，例如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上一步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页面验证：可以在切换到下一个页面之前对当前页面的输入进行验证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事件处理：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提供了多个事件处理函数，用于处理页面切换、按钮点击等事件</a:t>
            </a:r>
          </a:p>
          <a:p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使得创建复杂的多步骤向导对话框变得简单，它提供了一种结构化和交互式的方式来引导用户完成任务。通过定义多个页面，并设置页面之间的导航关系和验证逻辑，可以实现灵活和可定制的向导对话框。</a:t>
            </a:r>
          </a:p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QWizard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，可以在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应用程序中创建各种类型的向导，例如安装程序、配置向导、设置向导等，以提供用户友好的界面和流畅的操作体验。</a:t>
            </a:r>
          </a:p>
        </p:txBody>
      </p:sp>
    </p:spTree>
    <p:extLst>
      <p:ext uri="{BB962C8B-B14F-4D97-AF65-F5344CB8AC3E}">
        <p14:creationId xmlns:p14="http://schemas.microsoft.com/office/powerpoint/2010/main" val="1910166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122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F6548C-2E50-B67E-DB66-AD84D4948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36" y="1083442"/>
            <a:ext cx="2133333" cy="10952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8D901D-A6B7-3BBE-1299-3AB6BE5B1FE7}"/>
              </a:ext>
            </a:extLst>
          </p:cNvPr>
          <p:cNvSpPr txBox="1"/>
          <p:nvPr/>
        </p:nvSpPr>
        <p:spPr>
          <a:xfrm>
            <a:off x="579462" y="2349607"/>
            <a:ext cx="5516538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框架中的一个抽象基类，用于表示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滑动条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控件。它是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的基类，提供了一些共享的接口和功能。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E5485A-6850-D7E0-FD9F-E3CD5196502A}"/>
              </a:ext>
            </a:extLst>
          </p:cNvPr>
          <p:cNvSpPr txBox="1"/>
          <p:nvPr/>
        </p:nvSpPr>
        <p:spPr>
          <a:xfrm>
            <a:off x="579463" y="3359164"/>
            <a:ext cx="5516538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提供了以下主要功能：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滑块范围：它允许你设置滑块的最小值和最大值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当前值：它提供了一个接口来设置和获取滑块的当前值。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步长：你可以设置步长值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方向：滑块可以垂直或水平方向移动</a:t>
            </a:r>
          </a:p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通过使用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及其子类，你可以方便地在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应用程序中添加滑动条控件，以实现用户界面的交互和数值选择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FAE1C3-B872-953C-76E2-56AEE5C9F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40" y="933762"/>
            <a:ext cx="4009524" cy="24952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61D6EE-A090-84D6-E2DF-DD96EB712479}"/>
              </a:ext>
            </a:extLst>
          </p:cNvPr>
          <p:cNvSpPr txBox="1"/>
          <p:nvPr/>
        </p:nvSpPr>
        <p:spPr>
          <a:xfrm>
            <a:off x="6392320" y="3734683"/>
            <a:ext cx="4956043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setMaximum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setMinimum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setSingleStep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519D11-84F8-C982-5ACA-07EC32DD874B}"/>
              </a:ext>
            </a:extLst>
          </p:cNvPr>
          <p:cNvSpPr txBox="1"/>
          <p:nvPr/>
        </p:nvSpPr>
        <p:spPr>
          <a:xfrm>
            <a:off x="6392320" y="5120680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的信号：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valueChanged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sliderMoved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sliderReleased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EEC718-8B0B-30F8-5FB9-F6740636FBB6}"/>
              </a:ext>
            </a:extLst>
          </p:cNvPr>
          <p:cNvSpPr txBox="1"/>
          <p:nvPr/>
        </p:nvSpPr>
        <p:spPr>
          <a:xfrm>
            <a:off x="582557" y="5803894"/>
            <a:ext cx="5513443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一般不直接使用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QAbstractSlider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，而是使用它的子类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QSlider</a:t>
            </a: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457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BF1D5E-9F17-DDC6-2458-170CBF9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171429" cy="1095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22974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0DBDBA-47CD-604D-1D51-DF01B79B5387}"/>
              </a:ext>
            </a:extLst>
          </p:cNvPr>
          <p:cNvSpPr txBox="1"/>
          <p:nvPr/>
        </p:nvSpPr>
        <p:spPr>
          <a:xfrm>
            <a:off x="517396" y="3149586"/>
            <a:ext cx="5516538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框架中的一个控件，用于表示一个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旋转式的滑动条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。它提供了一个圆形的滑块，用户可以通过鼠标拖动或键盘操作来旋转滑块，从而选择一个值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164C75-4FC0-CB76-45C5-5FDA0EE67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082" y="1759480"/>
            <a:ext cx="3257143" cy="30380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0897F1-DAEF-E311-FDE5-2D074B45291D}"/>
              </a:ext>
            </a:extLst>
          </p:cNvPr>
          <p:cNvSpPr txBox="1"/>
          <p:nvPr/>
        </p:nvSpPr>
        <p:spPr>
          <a:xfrm>
            <a:off x="521654" y="4285764"/>
            <a:ext cx="5516538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提供了一种直观的方式来选择数值，特别适用于需要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模拟旋转控制器或旋转开关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的场景。你可以根据需要设置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QDial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的属性，并通过连接信号和槽来处理值的变化。</a:t>
            </a:r>
          </a:p>
        </p:txBody>
      </p:sp>
    </p:spTree>
    <p:extLst>
      <p:ext uri="{BB962C8B-B14F-4D97-AF65-F5344CB8AC3E}">
        <p14:creationId xmlns:p14="http://schemas.microsoft.com/office/powerpoint/2010/main" val="370511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1F37EA-2F8D-C665-EB37-7300A2FA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123810" cy="11047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132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QScrollBar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7FE314-67CF-A7B5-37DB-40D86C6A7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12" y="1083443"/>
            <a:ext cx="5410551" cy="27168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393372-9E1E-9A1F-923E-0E08D336EF04}"/>
              </a:ext>
            </a:extLst>
          </p:cNvPr>
          <p:cNvSpPr txBox="1"/>
          <p:nvPr/>
        </p:nvSpPr>
        <p:spPr>
          <a:xfrm>
            <a:off x="517396" y="3149586"/>
            <a:ext cx="5516538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框架中的一个控件，用于提供滚动条的功能。它通常被其他控件（如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等）内部使用，以实现对内容的滚动浏览。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3864B7-C880-4B14-8751-5BA287972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101" y="4395196"/>
            <a:ext cx="3427980" cy="12190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02D2C3-C665-DA6F-28F9-1915CB748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4205746"/>
            <a:ext cx="2209101" cy="15223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EF37AD-D85B-6EF5-E44E-FA4902486369}"/>
              </a:ext>
            </a:extLst>
          </p:cNvPr>
          <p:cNvSpPr txBox="1"/>
          <p:nvPr/>
        </p:nvSpPr>
        <p:spPr>
          <a:xfrm>
            <a:off x="517396" y="4049234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QScrollBar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setValue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setRange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setPageStep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598764-B9D5-8FCE-904A-1CCDA7D1F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124" y="5299669"/>
            <a:ext cx="3040397" cy="8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0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031CD8-D1A9-8FAD-683D-5D8C0D37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209524" cy="10666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26019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QSlider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51D302-DF65-8A20-9D09-E31A53745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40" y="933762"/>
            <a:ext cx="4009524" cy="24952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484464-1A00-D244-9669-F848CB1CA109}"/>
              </a:ext>
            </a:extLst>
          </p:cNvPr>
          <p:cNvSpPr txBox="1"/>
          <p:nvPr/>
        </p:nvSpPr>
        <p:spPr>
          <a:xfrm>
            <a:off x="517396" y="3149586"/>
            <a:ext cx="5516538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框架中的一个控件，用于提供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滑块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的功能，允许用户通过拖动滑块来选择值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D500B-1F9F-900F-FEF5-29C4BFB66F29}"/>
              </a:ext>
            </a:extLst>
          </p:cNvPr>
          <p:cNvSpPr txBox="1"/>
          <p:nvPr/>
        </p:nvSpPr>
        <p:spPr>
          <a:xfrm>
            <a:off x="517396" y="3998844"/>
            <a:ext cx="5516538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通常与其他控件（如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QLabel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QLineEdit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等）一起使用，以显示和调整数值。你可以根据需要设置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QSlider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的属性，并通过连接信号和槽来处理值的变化和滑块的交互</a:t>
            </a:r>
          </a:p>
        </p:txBody>
      </p:sp>
    </p:spTree>
    <p:extLst>
      <p:ext uri="{BB962C8B-B14F-4D97-AF65-F5344CB8AC3E}">
        <p14:creationId xmlns:p14="http://schemas.microsoft.com/office/powerpoint/2010/main" val="3099083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F07F3F-A46D-CEDE-2047-A3144571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438095" cy="15142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3702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QAbstractSpinBox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77B953-F48C-1C23-750A-D2C5DB74C20B}"/>
              </a:ext>
            </a:extLst>
          </p:cNvPr>
          <p:cNvSpPr txBox="1"/>
          <p:nvPr/>
        </p:nvSpPr>
        <p:spPr>
          <a:xfrm>
            <a:off x="496888" y="2768655"/>
            <a:ext cx="5370253" cy="32932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框架中的一个抽象类，用于提供一个可编辑的数字输入框控件。它是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的基类，可以用于处理整数或浮点数的输入。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的子类具有以下主要特点和功能：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数值范围：你可以设置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的最小值和最大值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步长：你可以设置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的步长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格式化显示：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提供了各种格式选项，可以根据需求以不同的显示格式显示输入的数值，如小数位数、前缀、后缀等。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是一个抽象类，一般不直接实例化，一般使用它的子类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来创建具体的数字输入框控件。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AC1A1F-7B7E-E6D6-6A20-05EFB3F15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264" y="2768655"/>
            <a:ext cx="1428571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9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F7FCF6-D647-6C4E-9BFB-29767ACD5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102490"/>
            <a:ext cx="2466667" cy="1495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8528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QDateTimeEdit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A35C1B-5C08-0510-7138-8AE697CEEE6D}"/>
              </a:ext>
            </a:extLst>
          </p:cNvPr>
          <p:cNvSpPr txBox="1"/>
          <p:nvPr/>
        </p:nvSpPr>
        <p:spPr>
          <a:xfrm>
            <a:off x="496888" y="2768655"/>
            <a:ext cx="5370253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QDateTimeEdit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框架中的一个控件，用于编辑和显示日期和时间。它是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的子类，提供了用户友好的界面，使用户能够方便地选择和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编辑日期和时间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QDateTimeEdit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具有以下主要特点和功能：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显示格式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当前值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日期选择器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时间选择器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合法范围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QDateTimeEdit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使得处理日期和时间的输入和编辑变得简单和直观。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5EA146-4567-D7F6-4F82-005895B8E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44" y="1259273"/>
            <a:ext cx="1390476" cy="361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043D48-4E76-CE81-D585-8C44D73986EA}"/>
              </a:ext>
            </a:extLst>
          </p:cNvPr>
          <p:cNvSpPr txBox="1"/>
          <p:nvPr/>
        </p:nvSpPr>
        <p:spPr>
          <a:xfrm>
            <a:off x="6067425" y="1921093"/>
            <a:ext cx="5650835" cy="42780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QDateTimeEdit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设置日期值。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setTime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setDateTime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设置日期和时间值。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获取当前日期值。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获取当前日期和时间值。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setMinimumDateTime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设置最小日期和时间值。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setMaximumDateTime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设置最大日期和时间值。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setDisplayFormat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设置日期和时间的显示格式。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stepBy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根据步长调整日期和时间值。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清除日期和时间值。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setCurrentSection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设置当前编辑的部分（如年份、月份、日期、小时等）。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setDateTimeRange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设置日期和时间的范围。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timeSpec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获取时间规范。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setTimeSpec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设置时间规范。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160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FFB754-9018-B69D-8C39-06DB27E6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447619" cy="15333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353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441FB7-A357-C3FA-ED0B-7B8733CB97C6}"/>
              </a:ext>
            </a:extLst>
          </p:cNvPr>
          <p:cNvSpPr txBox="1"/>
          <p:nvPr/>
        </p:nvSpPr>
        <p:spPr>
          <a:xfrm>
            <a:off x="4764061" y="3902672"/>
            <a:ext cx="309126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QDateEdit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仅提供日期编辑</a:t>
            </a:r>
            <a:endParaRPr lang="zh-CN" altLang="en-US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C137B9-E83B-5395-AC6C-3096052CD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325" y="1359632"/>
            <a:ext cx="2990476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7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35868E-7C12-7EE8-5C62-1F1C942E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400000" cy="15047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6015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QTimeEdit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863C0-29C0-7BB7-9D3A-739EBC432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937" y="1569156"/>
            <a:ext cx="3742857" cy="1019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FF8A09-D767-17AE-21C9-1DD29DE1E8DA}"/>
              </a:ext>
            </a:extLst>
          </p:cNvPr>
          <p:cNvSpPr txBox="1"/>
          <p:nvPr/>
        </p:nvSpPr>
        <p:spPr>
          <a:xfrm>
            <a:off x="4764061" y="3902672"/>
            <a:ext cx="309126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QTimeEdit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仅提供时间编辑</a:t>
            </a:r>
            <a:endParaRPr lang="zh-CN" altLang="en-US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23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6CD14B5-0327-5690-A69A-66A13E60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5" y="1711742"/>
            <a:ext cx="8505897" cy="36869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588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类的设计思想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C00D1-6C2D-E1FE-EC6C-1B340AABFD13}"/>
              </a:ext>
            </a:extLst>
          </p:cNvPr>
          <p:cNvSpPr txBox="1"/>
          <p:nvPr/>
        </p:nvSpPr>
        <p:spPr>
          <a:xfrm>
            <a:off x="498599" y="975915"/>
            <a:ext cx="3658459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类是一组抽象基类，它们通常是用于提供框架的基本功能，并且可以被实例化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子类化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以实现特定的功能。这些类的设计思想是促进代码重用和模块化。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C3BC3B-91BD-A902-D299-97277046908F}"/>
              </a:ext>
            </a:extLst>
          </p:cNvPr>
          <p:cNvSpPr txBox="1"/>
          <p:nvPr/>
        </p:nvSpPr>
        <p:spPr>
          <a:xfrm>
            <a:off x="653481" y="4032902"/>
            <a:ext cx="3396003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类是抽象基类，因此不能直接实例化。它们被设计为一个基本的接口或协议，为其子类提供了一些公共的功能和属性。子类必须实现一些</a:t>
            </a: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纯虚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函数，以实现特定的功能，同时可以通过继承和扩展这些类来实现更多的功能。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3F17B8-3AAB-3247-12B7-9FB14DBD7A40}"/>
              </a:ext>
            </a:extLst>
          </p:cNvPr>
          <p:cNvSpPr txBox="1"/>
          <p:nvPr/>
        </p:nvSpPr>
        <p:spPr>
          <a:xfrm>
            <a:off x="653482" y="3531037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抽象基类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37984F-2E37-B506-A67C-9164557D0477}"/>
              </a:ext>
            </a:extLst>
          </p:cNvPr>
          <p:cNvSpPr txBox="1"/>
          <p:nvPr/>
        </p:nvSpPr>
        <p:spPr>
          <a:xfrm>
            <a:off x="4157058" y="4032902"/>
            <a:ext cx="3707071" cy="11695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类是基于接口的编程的典型例子。它们提供了一组公共的方法和信号，以便子类可以实现自己的具体实现。这种设计方式可以提高代码的可维护性和可扩展性，因为它鼓励了模块化的设计和代码重用。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4A1C63-5C91-AD90-B899-2109144B357B}"/>
              </a:ext>
            </a:extLst>
          </p:cNvPr>
          <p:cNvSpPr txBox="1"/>
          <p:nvPr/>
        </p:nvSpPr>
        <p:spPr>
          <a:xfrm>
            <a:off x="4157058" y="3531037"/>
            <a:ext cx="21332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基于接口编程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0B56D0-2175-7D1D-EC80-B03203029912}"/>
              </a:ext>
            </a:extLst>
          </p:cNvPr>
          <p:cNvSpPr txBox="1"/>
          <p:nvPr/>
        </p:nvSpPr>
        <p:spPr>
          <a:xfrm>
            <a:off x="5054233" y="1473586"/>
            <a:ext cx="5718632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类遵循了许多经典的面向对象设计模式，例如模板方法模式、策略模式、工厂方法模式等等。这些设计模式可以帮助开发人员更好地理解和使用这些类，并将其用于实现复杂的应用程序。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0B0212-CB11-C50D-0BC4-81A3C4DCB4B0}"/>
              </a:ext>
            </a:extLst>
          </p:cNvPr>
          <p:cNvSpPr txBox="1"/>
          <p:nvPr/>
        </p:nvSpPr>
        <p:spPr>
          <a:xfrm>
            <a:off x="5054232" y="971721"/>
            <a:ext cx="253878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面向对象设计模式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845BB6-1CAD-A07B-C8DB-78EF6D2523A3}"/>
              </a:ext>
            </a:extLst>
          </p:cNvPr>
          <p:cNvSpPr txBox="1"/>
          <p:nvPr/>
        </p:nvSpPr>
        <p:spPr>
          <a:xfrm>
            <a:off x="7971703" y="4032902"/>
            <a:ext cx="3707072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类的设计也符合 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框架的分层架构。这些类通常被用作底层的接口，提供了一些基本的功能，例如数据访问、用户界面控制等等。上层的类可以使用这些接口来实现更高级别的功能，例如数据库应用程序、桌面应用程序等等。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08AD39-8BA2-FA65-A6EB-C0D0674E7CB7}"/>
              </a:ext>
            </a:extLst>
          </p:cNvPr>
          <p:cNvSpPr txBox="1"/>
          <p:nvPr/>
        </p:nvSpPr>
        <p:spPr>
          <a:xfrm>
            <a:off x="7971702" y="3531037"/>
            <a:ext cx="173458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分层架构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4551FC-9268-1B10-68CD-2601140E9324}"/>
              </a:ext>
            </a:extLst>
          </p:cNvPr>
          <p:cNvSpPr txBox="1"/>
          <p:nvPr/>
        </p:nvSpPr>
        <p:spPr>
          <a:xfrm>
            <a:off x="1278875" y="5666322"/>
            <a:ext cx="9836574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总之，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类是一组抽象基类，它们为框架提供了一些基本的功能和属性，并且可以被子类化以实现特定的功能。这些类的设计思想是促进代码重用和模块化，并符合面向对象设计的经典模式和 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框架的分层架构。</a:t>
            </a:r>
          </a:p>
        </p:txBody>
      </p:sp>
    </p:spTree>
    <p:extLst>
      <p:ext uri="{BB962C8B-B14F-4D97-AF65-F5344CB8AC3E}">
        <p14:creationId xmlns:p14="http://schemas.microsoft.com/office/powerpoint/2010/main" val="381941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58F62D-0FC9-8C57-DB3F-5308927E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88" y="1166716"/>
            <a:ext cx="2476190" cy="15238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1574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F6EC74-F4BD-EA0E-9EC9-6DC363D3EA2A}"/>
              </a:ext>
            </a:extLst>
          </p:cNvPr>
          <p:cNvSpPr txBox="1"/>
          <p:nvPr/>
        </p:nvSpPr>
        <p:spPr>
          <a:xfrm>
            <a:off x="496888" y="2768655"/>
            <a:ext cx="5370253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是一个用于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编辑浮点数值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的微调框（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）部件。它继承自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类，提供了对浮点数的输入和编辑功能。</a:t>
            </a: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的特点包括：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支持设置范围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支持步长调整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支持精度设置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支持格式化显示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前缀、后缀</a:t>
            </a:r>
          </a:p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使用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，用户可以方便地输入和编辑浮点数值，并通过设置范围、步长和精度等参数来控制输入的有效性和显示格式。</a:t>
            </a:r>
          </a:p>
          <a:p>
            <a:endParaRPr lang="zh-CN" altLang="en-US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BA114E-C6FE-16FB-E67F-F89B9FDA9552}"/>
              </a:ext>
            </a:extLst>
          </p:cNvPr>
          <p:cNvSpPr txBox="1"/>
          <p:nvPr/>
        </p:nvSpPr>
        <p:spPr>
          <a:xfrm>
            <a:off x="6044278" y="2360621"/>
            <a:ext cx="4801524" cy="37856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setValue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设置当前值。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获取当前值。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setMinimum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获取最小值。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setMaximum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设置最大值。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获取最大值。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setSingleStep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设置步长。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singleStep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获取步长。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setDecimals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设置小数位数。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decimals():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获取小数位数。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setPrefix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设置前缀文本。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prefix():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获取前缀文本。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setSuffix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设置后缀文本。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suffix():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获取后缀文本。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83D3A1-0177-1E06-0D57-21F799D76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469" y="1166716"/>
            <a:ext cx="2457143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4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0B2483-2085-5FC7-3A68-59E7CE7E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83442"/>
            <a:ext cx="2466667" cy="15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599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步长调节框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QSpinBox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A337EB-D9B6-D513-40C3-AD4978EE4250}"/>
              </a:ext>
            </a:extLst>
          </p:cNvPr>
          <p:cNvSpPr txBox="1"/>
          <p:nvPr/>
        </p:nvSpPr>
        <p:spPr>
          <a:xfrm>
            <a:off x="4058444" y="4314903"/>
            <a:ext cx="4075112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QSpinBox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是一个用于输入整数值的小部件，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QDoubleSpinBox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基本一致</a:t>
            </a:r>
            <a:endParaRPr lang="zh-CN" altLang="en-US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63C2A7-2D21-804A-A2EB-379B4D7C0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080" y="989244"/>
            <a:ext cx="209523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3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3089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QFrame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C200A9-B2D5-CAE9-54FC-52F1D6F88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516" y="1162385"/>
            <a:ext cx="3103098" cy="301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09F115-C0C9-372D-475C-24B59CECE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989" y="1125565"/>
            <a:ext cx="2520989" cy="3233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4C113C-A1A0-2692-3D27-A5EA5234A332}"/>
              </a:ext>
            </a:extLst>
          </p:cNvPr>
          <p:cNvSpPr txBox="1"/>
          <p:nvPr/>
        </p:nvSpPr>
        <p:spPr>
          <a:xfrm>
            <a:off x="4780344" y="1839227"/>
            <a:ext cx="6857619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QFrame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有啥用</a:t>
            </a:r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  <a:r>
              <a:rPr lang="zh-CN" altLang="en-US" sz="1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好像没啥用！！！</a:t>
            </a:r>
            <a:endParaRPr lang="en-US" altLang="zh-CN" sz="16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QFrame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是继承自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QWidget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，它的特性是提供了一些操作边框的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style(shape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lineWidth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。见下图：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E03564-5214-A0EB-3604-3B6F09BF8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41" y="2757078"/>
            <a:ext cx="4521978" cy="33461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27BF88-E917-5031-571C-AA4340EABE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168" y="2890040"/>
            <a:ext cx="1906445" cy="1421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C9229B-29E7-07B7-5BF1-B89C41FD7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5168" y="4682157"/>
            <a:ext cx="1976835" cy="149916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D0AB36B-91E7-EAC8-F024-4EC9D6870A13}"/>
              </a:ext>
            </a:extLst>
          </p:cNvPr>
          <p:cNvSpPr txBox="1"/>
          <p:nvPr/>
        </p:nvSpPr>
        <p:spPr>
          <a:xfrm>
            <a:off x="10021972" y="4340215"/>
            <a:ext cx="1617321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border:3px solid red;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B4C1F0F5-0C91-40CB-2F8A-635F4A783B05}"/>
              </a:ext>
            </a:extLst>
          </p:cNvPr>
          <p:cNvSpPr/>
          <p:nvPr/>
        </p:nvSpPr>
        <p:spPr>
          <a:xfrm>
            <a:off x="11702003" y="4260112"/>
            <a:ext cx="199711" cy="473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25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3089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QFrame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4C113C-A1A0-2692-3D27-A5EA5234A332}"/>
              </a:ext>
            </a:extLst>
          </p:cNvPr>
          <p:cNvSpPr txBox="1"/>
          <p:nvPr/>
        </p:nvSpPr>
        <p:spPr>
          <a:xfrm>
            <a:off x="4699363" y="5366901"/>
            <a:ext cx="7076325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 Style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Shape:Box</a:t>
            </a:r>
            <a:r>
              <a:rPr lang="zh-CN" altLang="en-US" sz="105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5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Panel,…;</a:t>
            </a: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Shadow:Plain,Raised,Sunken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 Width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分为两部分：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lineWidth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midLineWidth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frameWidth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lineWidth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midLineWidth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之和，但是也同时考虑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A70930-040E-433E-EE29-8BE262135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352" y="948766"/>
            <a:ext cx="5842833" cy="3714126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2250AED7-0B26-6D80-12A7-40FAA8655418}"/>
              </a:ext>
            </a:extLst>
          </p:cNvPr>
          <p:cNvSpPr/>
          <p:nvPr/>
        </p:nvSpPr>
        <p:spPr>
          <a:xfrm>
            <a:off x="6746984" y="4704256"/>
            <a:ext cx="474541" cy="62128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7C52D6-569C-9CCF-1841-DA7A52929C75}"/>
              </a:ext>
            </a:extLst>
          </p:cNvPr>
          <p:cNvSpPr txBox="1"/>
          <p:nvPr/>
        </p:nvSpPr>
        <p:spPr>
          <a:xfrm>
            <a:off x="8199504" y="4780121"/>
            <a:ext cx="357618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lineWidth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=1px,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midLineWidth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=0px</a:t>
            </a:r>
          </a:p>
          <a:p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QFrame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::Panel |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QFrame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::Plain</a:t>
            </a:r>
          </a:p>
        </p:txBody>
      </p:sp>
    </p:spTree>
    <p:extLst>
      <p:ext uri="{BB962C8B-B14F-4D97-AF65-F5344CB8AC3E}">
        <p14:creationId xmlns:p14="http://schemas.microsoft.com/office/powerpoint/2010/main" val="327316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70E98-06C1-75B1-87DE-C272006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51015"/>
            <a:ext cx="3666667" cy="54285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395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535BA1-E413-4760-CC8B-D01C96D03EDB}"/>
              </a:ext>
            </a:extLst>
          </p:cNvPr>
          <p:cNvSpPr txBox="1"/>
          <p:nvPr/>
        </p:nvSpPr>
        <p:spPr>
          <a:xfrm>
            <a:off x="4780344" y="1839227"/>
            <a:ext cx="6857619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widget provides a scrolling area with on-demand scroll bars.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6EF30E-5AD5-8463-3D63-978CACE23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604" y="2991416"/>
            <a:ext cx="2098371" cy="1147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3CB8C0-E5DB-12F3-2B07-D2A5E7802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344" y="4472347"/>
            <a:ext cx="1981183" cy="14411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2E0C93-B046-97F9-51E8-BCED3D9DC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604" y="4585876"/>
            <a:ext cx="2485392" cy="12109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D86D33-3637-283B-1258-8AB06676F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073" y="4585876"/>
            <a:ext cx="2158260" cy="13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7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70E98-06C1-75B1-87DE-C272006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51015"/>
            <a:ext cx="3666667" cy="54285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395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535BA1-E413-4760-CC8B-D01C96D03EDB}"/>
              </a:ext>
            </a:extLst>
          </p:cNvPr>
          <p:cNvSpPr txBox="1"/>
          <p:nvPr/>
        </p:nvSpPr>
        <p:spPr>
          <a:xfrm>
            <a:off x="4780344" y="1839227"/>
            <a:ext cx="6857619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widget provides a scrolling area with on-demand scroll bars.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591D14-C8AD-5013-5E10-0C925174B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731" y="2586446"/>
            <a:ext cx="5394122" cy="343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75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70E98-06C1-75B1-87DE-C272006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51015"/>
            <a:ext cx="3666667" cy="54285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395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535BA1-E413-4760-CC8B-D01C96D03EDB}"/>
              </a:ext>
            </a:extLst>
          </p:cNvPr>
          <p:cNvSpPr txBox="1"/>
          <p:nvPr/>
        </p:nvSpPr>
        <p:spPr>
          <a:xfrm>
            <a:off x="4780344" y="1839227"/>
            <a:ext cx="6857619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widget provides a scrolling area with on-demand scroll bars.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9CF445-FC4A-4200-2BA1-30E1353DB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984" y="2578818"/>
            <a:ext cx="6062118" cy="3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3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70E98-06C1-75B1-87DE-C272006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51015"/>
            <a:ext cx="3666667" cy="54285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395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535BA1-E413-4760-CC8B-D01C96D03EDB}"/>
              </a:ext>
            </a:extLst>
          </p:cNvPr>
          <p:cNvSpPr txBox="1"/>
          <p:nvPr/>
        </p:nvSpPr>
        <p:spPr>
          <a:xfrm>
            <a:off x="4780344" y="1839227"/>
            <a:ext cx="6857619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widget provides a scrolling area with on-demand scroll bars.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8BEB81-5803-5978-BCA1-98DC6AA25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576" y="2600524"/>
            <a:ext cx="6420312" cy="35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70E98-06C1-75B1-87DE-C272006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51015"/>
            <a:ext cx="3666667" cy="54285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3959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535BA1-E413-4760-CC8B-D01C96D03EDB}"/>
              </a:ext>
            </a:extLst>
          </p:cNvPr>
          <p:cNvSpPr txBox="1"/>
          <p:nvPr/>
        </p:nvSpPr>
        <p:spPr>
          <a:xfrm>
            <a:off x="4780344" y="1839227"/>
            <a:ext cx="6857619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QAbstractScrollArea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widget provides a scrolling area with on-demand scroll bars.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27D32F-DF3D-91E9-5F31-3BC583AA7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407" y="3076850"/>
            <a:ext cx="7287492" cy="23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6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8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6221C-E386-BEC7-8F85-BEB462D46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26" y="883777"/>
            <a:ext cx="3733333" cy="5342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91F296-CA83-4CF8-C9E1-77B0935E3B03}"/>
              </a:ext>
            </a:extLst>
          </p:cNvPr>
          <p:cNvSpPr txBox="1"/>
          <p:nvPr/>
        </p:nvSpPr>
        <p:spPr>
          <a:xfrm>
            <a:off x="5758260" y="1099552"/>
            <a:ext cx="5477668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QScrollArea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用于在有限的空间内显示较大的内容。它提供了滚动条功能，使用户能够在容器内滚动查看内容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362214-B4F3-F492-CA65-7B4A3D65C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768" y="4094914"/>
            <a:ext cx="3854407" cy="21350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7E0D4D-E63D-48E9-5E0F-30B61938EB56}"/>
              </a:ext>
            </a:extLst>
          </p:cNvPr>
          <p:cNvSpPr/>
          <p:nvPr/>
        </p:nvSpPr>
        <p:spPr>
          <a:xfrm>
            <a:off x="6419850" y="4217194"/>
            <a:ext cx="609600" cy="395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widget</a:t>
            </a:r>
            <a:endParaRPr lang="zh-CN" altLang="en-US" sz="9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8266E0-C6F8-2E97-F775-FA370CD6F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768" y="1806607"/>
            <a:ext cx="3459630" cy="19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C00D1-6C2D-E1FE-EC6C-1B340AABFD13}"/>
              </a:ext>
            </a:extLst>
          </p:cNvPr>
          <p:cNvSpPr txBox="1"/>
          <p:nvPr/>
        </p:nvSpPr>
        <p:spPr>
          <a:xfrm>
            <a:off x="5297106" y="1401270"/>
            <a:ext cx="5373066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中的一个抽象类，是所有按钮类的基类，包括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8CD19-5432-0C56-BAD3-E3FF8B3C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92" y="1173832"/>
            <a:ext cx="2990850" cy="12858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17A762-8298-8203-21EE-D1D3BF537A16}"/>
              </a:ext>
            </a:extLst>
          </p:cNvPr>
          <p:cNvSpPr txBox="1"/>
          <p:nvPr/>
        </p:nvSpPr>
        <p:spPr>
          <a:xfrm>
            <a:off x="744606" y="3222889"/>
            <a:ext cx="2728436" cy="18158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是一个抽象类，是所有按钮类的基类。其他具体的按钮类，如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等都继承自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，从而继承了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中的一些方法和信号。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063E60-D4C5-CC69-295B-E1E2289D4427}"/>
              </a:ext>
            </a:extLst>
          </p:cNvPr>
          <p:cNvSpPr txBox="1"/>
          <p:nvPr/>
        </p:nvSpPr>
        <p:spPr>
          <a:xfrm>
            <a:off x="744606" y="2721024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09640F-B65E-63D6-0470-720053E2DB55}"/>
              </a:ext>
            </a:extLst>
          </p:cNvPr>
          <p:cNvSpPr txBox="1"/>
          <p:nvPr/>
        </p:nvSpPr>
        <p:spPr>
          <a:xfrm>
            <a:off x="3712395" y="3223279"/>
            <a:ext cx="3943616" cy="26776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中最常用的属性是 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checked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autoExclusive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autoRepeat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，其中：    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：按钮上显示的文本；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checked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：表示按钮的选中状态，当按钮是复选框或单选框时可用；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autoExclusive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：表示该按钮是否是一个单选按钮组中的一员，只有一个按钮能够被选中；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autoRepeat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：表示按钮是否可以重复点击，例如长按某个按钮时，会不断触发该按钮的信号。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0290AE-11DC-EA3B-7A1B-96FD7693FCEF}"/>
              </a:ext>
            </a:extLst>
          </p:cNvPr>
          <p:cNvSpPr txBox="1"/>
          <p:nvPr/>
        </p:nvSpPr>
        <p:spPr>
          <a:xfrm>
            <a:off x="3712395" y="2721024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核心属性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6A26E7-EE60-8C40-34DE-E17EA24681F4}"/>
              </a:ext>
            </a:extLst>
          </p:cNvPr>
          <p:cNvSpPr txBox="1"/>
          <p:nvPr/>
        </p:nvSpPr>
        <p:spPr>
          <a:xfrm>
            <a:off x="7895364" y="3226715"/>
            <a:ext cx="3943616" cy="31085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提示文本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text()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setText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icon()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setIcon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()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iconSize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setIconSize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快捷键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shortCut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setShortCut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自动重复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autoRepeat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setAutoRepeat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(bool)</a:t>
            </a:r>
            <a:endParaRPr lang="zh-CN" altLang="en-US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isChecked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isDown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排他性</a:t>
            </a:r>
            <a:endParaRPr lang="en-US" altLang="zh-CN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autoExclusive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setAutoExclusive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(bool)</a:t>
            </a:r>
            <a:endParaRPr lang="zh-CN" altLang="en-US" sz="14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DF82A7-FC4E-9C95-A2D3-1801B459EBAA}"/>
              </a:ext>
            </a:extLst>
          </p:cNvPr>
          <p:cNvSpPr txBox="1"/>
          <p:nvPr/>
        </p:nvSpPr>
        <p:spPr>
          <a:xfrm>
            <a:off x="7895364" y="2724460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核心方法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839B0A-51FF-DABE-DCE1-F886A9DDC8FD}"/>
              </a:ext>
            </a:extLst>
          </p:cNvPr>
          <p:cNvSpPr txBox="1"/>
          <p:nvPr/>
        </p:nvSpPr>
        <p:spPr>
          <a:xfrm>
            <a:off x="344488" y="450850"/>
            <a:ext cx="4058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38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2389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6221C-E386-BEC7-8F85-BEB462D46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26" y="883777"/>
            <a:ext cx="3733333" cy="5342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C2BF3F-27E1-43E6-3D39-D92025F76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117" y="1472867"/>
            <a:ext cx="4368801" cy="3311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022EC1-FA1F-F50C-6D6F-A2E361FED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117" y="4902342"/>
            <a:ext cx="4368801" cy="735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54A240-5922-1494-A8C6-D84CDA00B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6277" y="2743285"/>
            <a:ext cx="1419048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3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8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QScrollArea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6221C-E386-BEC7-8F85-BEB462D46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26" y="883777"/>
            <a:ext cx="3733333" cy="5342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91F296-CA83-4CF8-C9E1-77B0935E3B03}"/>
              </a:ext>
            </a:extLst>
          </p:cNvPr>
          <p:cNvSpPr txBox="1"/>
          <p:nvPr/>
        </p:nvSpPr>
        <p:spPr>
          <a:xfrm>
            <a:off x="5758260" y="1099552"/>
            <a:ext cx="21284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QScrollArea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C44DD-8960-147F-BAD2-6EDE6E5AA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260" y="1722463"/>
            <a:ext cx="4585953" cy="21580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5CF263-67C0-1820-7CEA-E81F3DB4F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7426" y="4554167"/>
            <a:ext cx="1847619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62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25775F-C90F-8427-A321-23CCA683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84908"/>
            <a:ext cx="3695238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2612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 descr="日程表&#10;&#10;描述已自动生成">
            <a:extLst>
              <a:ext uri="{FF2B5EF4-FFF2-40B4-BE49-F238E27FC236}">
                <a16:creationId xmlns:a16="http://schemas.microsoft.com/office/drawing/2014/main" id="{E21E7D7C-6E9F-3F47-FAFD-77A699E89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81" y="3822345"/>
            <a:ext cx="6918318" cy="2253139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0CC9EB6A-E008-0442-9425-CDBA1BEF9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9" y="1086036"/>
            <a:ext cx="2643554" cy="26857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890540-EF55-26C9-057D-B677C67D39F8}"/>
              </a:ext>
            </a:extLst>
          </p:cNvPr>
          <p:cNvSpPr txBox="1"/>
          <p:nvPr/>
        </p:nvSpPr>
        <p:spPr>
          <a:xfrm>
            <a:off x="5018974" y="1522808"/>
            <a:ext cx="345585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Model-View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中的重要一环。一般而言，它代表了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中的“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V(View)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C(Controller)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”部分。</a:t>
            </a:r>
          </a:p>
        </p:txBody>
      </p:sp>
    </p:spTree>
    <p:extLst>
      <p:ext uri="{BB962C8B-B14F-4D97-AF65-F5344CB8AC3E}">
        <p14:creationId xmlns:p14="http://schemas.microsoft.com/office/powerpoint/2010/main" val="1584170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25775F-C90F-8427-A321-23CCA683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84908"/>
            <a:ext cx="3695238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2612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890540-EF55-26C9-057D-B677C67D39F8}"/>
              </a:ext>
            </a:extLst>
          </p:cNvPr>
          <p:cNvSpPr txBox="1"/>
          <p:nvPr/>
        </p:nvSpPr>
        <p:spPr>
          <a:xfrm>
            <a:off x="4588544" y="929484"/>
            <a:ext cx="6794326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提供了一个通用的接口，可以用于创建自定义的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表格视图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树形视图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它通过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的设计模式，实现了数据的展示和编辑功能。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的主要功能包括：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数据编辑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选择操作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排序和过滤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993CE7-B030-E594-33E4-654C85FDE9A2}"/>
              </a:ext>
            </a:extLst>
          </p:cNvPr>
          <p:cNvSpPr txBox="1"/>
          <p:nvPr/>
        </p:nvSpPr>
        <p:spPr>
          <a:xfrm>
            <a:off x="4588544" y="3035417"/>
            <a:ext cx="6794326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它通过提供系列槽函数支持了基础的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keyboard and mouse navigation, viewport scrolling, item editing, and selections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E31E37-BE1A-E11B-61EA-B8618BE29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975" y="3901766"/>
            <a:ext cx="3063663" cy="23391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6E2A5D-5A5F-B88B-B046-FFEDE76AD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194" y="3901766"/>
            <a:ext cx="4448694" cy="23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40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25775F-C90F-8427-A321-23CCA683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84908"/>
            <a:ext cx="3695238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52612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5328CB-21B3-3EBD-5587-D0E9A293DE44}"/>
              </a:ext>
            </a:extLst>
          </p:cNvPr>
          <p:cNvSpPr txBox="1"/>
          <p:nvPr/>
        </p:nvSpPr>
        <p:spPr>
          <a:xfrm>
            <a:off x="5498118" y="2930743"/>
            <a:ext cx="5561605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you inherit 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and intend to update the contents of the viewport, you should use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viewport-&gt;update()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instead of 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update() 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all painting operations take place on the viewport. </a:t>
            </a:r>
          </a:p>
        </p:txBody>
      </p:sp>
    </p:spTree>
    <p:extLst>
      <p:ext uri="{BB962C8B-B14F-4D97-AF65-F5344CB8AC3E}">
        <p14:creationId xmlns:p14="http://schemas.microsoft.com/office/powerpoint/2010/main" val="2506999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3652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QColumnView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C9E870-8317-3816-27F0-C230E3EC0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88" y="855207"/>
            <a:ext cx="3714286" cy="54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59C8BB-5C72-2319-3C75-7C75E1A5A590}"/>
              </a:ext>
            </a:extLst>
          </p:cNvPr>
          <p:cNvSpPr txBox="1"/>
          <p:nvPr/>
        </p:nvSpPr>
        <p:spPr>
          <a:xfrm>
            <a:off x="4959248" y="1046380"/>
            <a:ext cx="6504326" cy="2800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QColumnView 用于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以列的形式显示层次化的数据模型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。它是 QAbstractItemView 的子类，提供了一种方便的方式来展示具有层次结构的数据。 QColumnView 通过多个列来显示数据，每一列都代表一个层级。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QColumnView 的一些重要特性和功能包括：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数据模型支持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层次化显示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自定义视图项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可编辑性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视图项委托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信号和槽机制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1BA2CC-632D-263C-E8C7-7DD893BC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336" y="4137461"/>
            <a:ext cx="2604348" cy="19781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C9B999-646F-80F8-81A2-800BA7A29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361" y="4137460"/>
            <a:ext cx="3867749" cy="19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2899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875567-26D7-5B83-1E3E-22C525674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66" y="874254"/>
            <a:ext cx="3666667" cy="5314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FA0F18-E71A-A307-9768-D2429DA66925}"/>
              </a:ext>
            </a:extLst>
          </p:cNvPr>
          <p:cNvSpPr txBox="1"/>
          <p:nvPr/>
        </p:nvSpPr>
        <p:spPr>
          <a:xfrm>
            <a:off x="4634445" y="1046380"/>
            <a:ext cx="7118531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用于在表格视图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、树视图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等中显示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表头信息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中没有用到它。它提供了对表头的显示和交互进行自定义的功能。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具有以下特性和功能：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显示表头标题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可以显示表头的标题文本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调整列宽或行高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可以使用鼠标拖动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中的分隔符来调整列的宽度或行的高度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信号和槽机制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提供了灵活的方式来管理和自定义表格视图的表头。它使用户能够调整列宽度、隐藏或显示列、显示排序指示器等，并通过信号和槽机制实现与表头相关的交互操作。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F75D15-F387-3A92-D72C-5B9876F27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546" y="4227233"/>
            <a:ext cx="4047430" cy="17964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5C3DC64-DFE4-B891-C273-846014C45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815" y="4234249"/>
            <a:ext cx="3826198" cy="9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0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2899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875567-26D7-5B83-1E3E-22C525674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66" y="874254"/>
            <a:ext cx="3666667" cy="53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6E47F5-4C3A-744A-482C-4451C92FF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1" y="1390590"/>
            <a:ext cx="6305399" cy="1446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BC5316-4B04-1BEF-9428-F0777EBCA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676" y="3207112"/>
            <a:ext cx="3066667" cy="333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599DEE-FA06-8848-E065-5D70AA873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1" y="4273457"/>
            <a:ext cx="4856722" cy="11955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0F6FD3-927E-CD16-5B14-C6F882689B5B}"/>
              </a:ext>
            </a:extLst>
          </p:cNvPr>
          <p:cNvSpPr txBox="1"/>
          <p:nvPr/>
        </p:nvSpPr>
        <p:spPr>
          <a:xfrm>
            <a:off x="4786311" y="5569140"/>
            <a:ext cx="3947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554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792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6BDA4C-4073-DFAE-F2A9-16948687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74254"/>
            <a:ext cx="3685714" cy="5419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488164-9325-B00E-E3DA-CA5862F4E2C4}"/>
              </a:ext>
            </a:extLst>
          </p:cNvPr>
          <p:cNvSpPr txBox="1"/>
          <p:nvPr/>
        </p:nvSpPr>
        <p:spPr>
          <a:xfrm>
            <a:off x="5560420" y="948766"/>
            <a:ext cx="5910092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用于以列表形式显示数据。它是基于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类的一个具体实现，提供了一种简单的方式来显示和浏览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数据列表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的一些特点和功能：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列表显示模式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选择功能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排序和过滤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拖放支持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键盘导航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上写着字&#10;&#10;描述已自动生成">
            <a:extLst>
              <a:ext uri="{FF2B5EF4-FFF2-40B4-BE49-F238E27FC236}">
                <a16:creationId xmlns:a16="http://schemas.microsoft.com/office/drawing/2014/main" id="{58FF695E-2D7F-2C25-F47B-8C41A1B8A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1" y="3751112"/>
            <a:ext cx="25717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28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792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6BDA4C-4073-DFAE-F2A9-16948687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74254"/>
            <a:ext cx="3685714" cy="5419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488164-9325-B00E-E3DA-CA5862F4E2C4}"/>
              </a:ext>
            </a:extLst>
          </p:cNvPr>
          <p:cNvSpPr txBox="1"/>
          <p:nvPr/>
        </p:nvSpPr>
        <p:spPr>
          <a:xfrm>
            <a:off x="5560420" y="948766"/>
            <a:ext cx="5910092" cy="32932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view does not display horizontal or vertical headers; to display a list of items with a horizontal header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use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instead.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Items in a list view can be displayed using one of two view modes: In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ListMode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items are displayed in the form of a simple list; in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IconMode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list view takes the form of an icon view in which the items are displayed with icons like files in a file manager. By default, the list view is in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ListMode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To change the view mode, use the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setViewMode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function, and to determine the current view mode, use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27D977-DA3F-2BB6-E744-AB2F2C67B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2993" y="4271686"/>
            <a:ext cx="2685714" cy="20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DA3302-8051-79FB-E94B-EBA224348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111" y="4297544"/>
            <a:ext cx="2466667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58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C00D1-6C2D-E1FE-EC6C-1B340AABFD13}"/>
              </a:ext>
            </a:extLst>
          </p:cNvPr>
          <p:cNvSpPr txBox="1"/>
          <p:nvPr/>
        </p:nvSpPr>
        <p:spPr>
          <a:xfrm>
            <a:off x="5297106" y="1401270"/>
            <a:ext cx="5373066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中的一个抽象类，是所有按钮类的基类，包括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8CD19-5432-0C56-BAD3-E3FF8B3C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92" y="1173832"/>
            <a:ext cx="2990850" cy="12858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17A762-8298-8203-21EE-D1D3BF537A16}"/>
              </a:ext>
            </a:extLst>
          </p:cNvPr>
          <p:cNvSpPr txBox="1"/>
          <p:nvPr/>
        </p:nvSpPr>
        <p:spPr>
          <a:xfrm>
            <a:off x="744606" y="3222889"/>
            <a:ext cx="5351394" cy="24622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常用的信号，例如：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clicked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(bool checked = false)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：当按钮被点击时触发，可以通过 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checked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参数获取按钮的选中状态；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pressed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：当按钮被按下时触发；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released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：当按钮被释放时触发；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toggled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(bool checked)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：当按钮的选中状态改变时触发。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常见的槽函数，例如：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setDown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(bool down)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：设置按钮是否处于按下状态；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animateClick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msec = 100)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：模拟一个按钮点击，可以设置点击的时间间隔；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：直接触发按钮的点击事件。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063E60-D4C5-CC69-295B-E1E2289D4427}"/>
              </a:ext>
            </a:extLst>
          </p:cNvPr>
          <p:cNvSpPr txBox="1"/>
          <p:nvPr/>
        </p:nvSpPr>
        <p:spPr>
          <a:xfrm>
            <a:off x="744606" y="2721024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信号与槽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6A26E7-EE60-8C40-34DE-E17EA24681F4}"/>
              </a:ext>
            </a:extLst>
          </p:cNvPr>
          <p:cNvSpPr txBox="1"/>
          <p:nvPr/>
        </p:nvSpPr>
        <p:spPr>
          <a:xfrm>
            <a:off x="6255250" y="3214470"/>
            <a:ext cx="4906236" cy="2893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提供了一些虚函数，可以用于自定义按钮的行为和样式。例如：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*event)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：用于绘制按钮的外观；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mousePressEvent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QMouseEvent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*event)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：当鼠标按下时触发的事件；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mouseReleaseEvent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QMouseEvent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*event)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：当鼠标释放时触发的事件；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keyPressEvent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*event)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：当键盘按下时触发的事件；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keyReleaseEvent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QKeyEvent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*event)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：当键盘释放时触发的事件。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通过自定义这些函数，我们可以实现自己的按钮控件，满足更加特定的需求。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DF82A7-FC4E-9C95-A2D3-1801B459EBAA}"/>
              </a:ext>
            </a:extLst>
          </p:cNvPr>
          <p:cNvSpPr txBox="1"/>
          <p:nvPr/>
        </p:nvSpPr>
        <p:spPr>
          <a:xfrm>
            <a:off x="6255250" y="2721024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</a:p>
        </p:txBody>
      </p:sp>
    </p:spTree>
    <p:extLst>
      <p:ext uri="{BB962C8B-B14F-4D97-AF65-F5344CB8AC3E}">
        <p14:creationId xmlns:p14="http://schemas.microsoft.com/office/powerpoint/2010/main" val="571595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834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2AEC40-680B-D9E5-3B7B-9D12B772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745" y="3513007"/>
            <a:ext cx="2457143" cy="18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6B39E9-2288-CB32-4797-9186E720FDCB}"/>
              </a:ext>
            </a:extLst>
          </p:cNvPr>
          <p:cNvSpPr txBox="1"/>
          <p:nvPr/>
        </p:nvSpPr>
        <p:spPr>
          <a:xfrm>
            <a:off x="5447796" y="1629868"/>
            <a:ext cx="5910092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Items in these views are laid out in the direction specified by the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flow()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list view.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9E151B-E817-05C8-F01A-004F79D11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128" y="3513007"/>
            <a:ext cx="2485714" cy="19238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16C3FF-FDFD-ECC0-9235-A6F7F5B01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12" y="874254"/>
            <a:ext cx="3685714" cy="5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79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834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16C3FF-FDFD-ECC0-9235-A6F7F5B01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12" y="874254"/>
            <a:ext cx="3685714" cy="5419048"/>
          </a:xfrm>
          <a:prstGeom prst="rect">
            <a:avLst/>
          </a:prstGeom>
        </p:spPr>
      </p:pic>
      <p:pic>
        <p:nvPicPr>
          <p:cNvPr id="15" name="图片 14" descr="图形用户界面, 应用程序&#10;&#10;描述已自动生成">
            <a:extLst>
              <a:ext uri="{FF2B5EF4-FFF2-40B4-BE49-F238E27FC236}">
                <a16:creationId xmlns:a16="http://schemas.microsoft.com/office/drawing/2014/main" id="{2FCCC7DB-BA7D-D343-DCE6-8E23E2848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75" y="1528445"/>
            <a:ext cx="6010532" cy="41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90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9278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QListWidget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E1CCEB-A809-CAD5-023D-3B89F87CD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55207"/>
            <a:ext cx="3790476" cy="5380952"/>
          </a:xfrm>
          <a:prstGeom prst="rect">
            <a:avLst/>
          </a:prstGeo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02C68640-0EEB-5239-E56D-DE28D33DB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98" y="1398655"/>
            <a:ext cx="2162175" cy="22574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96838F-1C86-8CC8-14C5-DB700572220F}"/>
              </a:ext>
            </a:extLst>
          </p:cNvPr>
          <p:cNvSpPr txBox="1"/>
          <p:nvPr/>
        </p:nvSpPr>
        <p:spPr>
          <a:xfrm>
            <a:off x="7442542" y="874254"/>
            <a:ext cx="4404970" cy="33547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*View</a:t>
            </a:r>
            <a:r>
              <a:rPr lang="zh-CN" altLang="en-US" sz="20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*Widget</a:t>
            </a:r>
            <a:r>
              <a:rPr lang="zh-CN" altLang="en-US" sz="20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en-US" altLang="zh-CN" sz="20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系列的类更加灵活和可扩展，可以与自定义的数据模型结合使用，提供了更多的自定义样式和交互能力。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系列的类则更加简化，提供了直接管理和显示数据的接口，适用于简单的场景或无需自定义数据模型的情况。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选择使用 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 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取决于你的需求和场景。如果你需要更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高度的自定义和灵活性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，则可以选择 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系列的类，而如果你需要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更简单的接口和管理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方式，则可以选择 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系列的类。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B95B724-1D4C-85D6-17BF-D0309869F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175" y="5351055"/>
            <a:ext cx="2876190" cy="8190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0A6C179-BCAB-B5E8-03EA-25C22CCB4086}"/>
              </a:ext>
            </a:extLst>
          </p:cNvPr>
          <p:cNvSpPr txBox="1"/>
          <p:nvPr/>
        </p:nvSpPr>
        <p:spPr>
          <a:xfrm>
            <a:off x="5505772" y="4551814"/>
            <a:ext cx="557899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*Widget</a:t>
            </a:r>
            <a:r>
              <a:rPr lang="zh-CN" altLang="en-US" sz="20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en-US" altLang="zh-CN" sz="20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*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的使用一般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 *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WidgetItem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一起使用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205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9278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QListWidget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E1CCEB-A809-CAD5-023D-3B89F87CD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55207"/>
            <a:ext cx="3790476" cy="53809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7EF02D-05AD-7EDF-CC45-CC15CC5F0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997192"/>
            <a:ext cx="4295655" cy="51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1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83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QUndoView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0551B3-05E5-AD39-303F-7CB0D09D3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93" y="906748"/>
            <a:ext cx="3800000" cy="53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ABEF08-3BD4-5BA3-0052-0FF2FDA81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614" y="1747522"/>
            <a:ext cx="2409524" cy="1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044EBA-2AE5-E7B4-EBBE-925B29432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467" y="1150410"/>
            <a:ext cx="3026675" cy="2809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4A20EF-3227-5C4C-E90C-EF993E4343D8}"/>
              </a:ext>
            </a:extLst>
          </p:cNvPr>
          <p:cNvSpPr txBox="1"/>
          <p:nvPr/>
        </p:nvSpPr>
        <p:spPr>
          <a:xfrm>
            <a:off x="5323590" y="4357174"/>
            <a:ext cx="6383753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QUndoView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QListView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，它用于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撤消堆栈上的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命令列表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可以使用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setStack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设置堆栈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setGroup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QUndoGroup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对象。每当组的活动堆栈发生变化时，视图就会自动更新。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201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83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QUndoView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0551B3-05E5-AD39-303F-7CB0D09D3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93" y="906748"/>
            <a:ext cx="3800000" cy="5371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4A20EF-3227-5C4C-E90C-EF993E4343D8}"/>
              </a:ext>
            </a:extLst>
          </p:cNvPr>
          <p:cNvSpPr txBox="1"/>
          <p:nvPr/>
        </p:nvSpPr>
        <p:spPr>
          <a:xfrm>
            <a:off x="4915869" y="1370395"/>
            <a:ext cx="26896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Qt's Undo Framework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E1544E-3C04-9AA6-D2B1-EE0364C08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009" y="2156624"/>
            <a:ext cx="7098203" cy="22383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719948-0907-ADC7-9754-447F2DCB1B4F}"/>
              </a:ext>
            </a:extLst>
          </p:cNvPr>
          <p:cNvSpPr txBox="1"/>
          <p:nvPr/>
        </p:nvSpPr>
        <p:spPr>
          <a:xfrm>
            <a:off x="4538874" y="5520434"/>
            <a:ext cx="723018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file:///E:/software/qt_5_13_1/Docs/Qt-5.13.1/qtdoc/qundo.html</a:t>
            </a:r>
          </a:p>
        </p:txBody>
      </p:sp>
    </p:spTree>
    <p:extLst>
      <p:ext uri="{BB962C8B-B14F-4D97-AF65-F5344CB8AC3E}">
        <p14:creationId xmlns:p14="http://schemas.microsoft.com/office/powerpoint/2010/main" val="2272421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558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C6CD88-3F15-C208-7A5F-05BC0EE3D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65" y="898064"/>
            <a:ext cx="3723809" cy="531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5B718C-2DBF-54FC-E9C5-5903DC101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441" y="977013"/>
            <a:ext cx="4518021" cy="16548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DE4EA3-7023-D661-1278-1C251E44742E}"/>
              </a:ext>
            </a:extLst>
          </p:cNvPr>
          <p:cNvSpPr txBox="1"/>
          <p:nvPr/>
        </p:nvSpPr>
        <p:spPr>
          <a:xfrm>
            <a:off x="4796231" y="2720696"/>
            <a:ext cx="6841732" cy="32932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中用于显示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二维表格数据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的视图类。它是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的子类，可用于展示和编辑通过数据模型（如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QAbstractTableModel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）提供的表格数据。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以下是一些关键特点和功能：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表格显示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排序和过滤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编辑功能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选择功能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自定义委托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使用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可以方便地展示和处理表格数据，它提供了丰富的功能和灵活的扩展性。你可以通过使用默认的数据模型和委托，或自定义实现数据模型和委托来满足特定的应用需求。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693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558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C6CD88-3F15-C208-7A5F-05BC0EE3D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65" y="898064"/>
            <a:ext cx="3723809" cy="5314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D28D01-62F0-3E2D-EF3D-45F4DF7CE0BE}"/>
              </a:ext>
            </a:extLst>
          </p:cNvPr>
          <p:cNvSpPr txBox="1"/>
          <p:nvPr/>
        </p:nvSpPr>
        <p:spPr>
          <a:xfrm>
            <a:off x="5560420" y="948766"/>
            <a:ext cx="5910092" cy="37856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table has a vertical header that can be obtained using 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verticalHeader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function, and a horizontal header that is available through 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horizontalHeader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function. The height of each row in the table can be found by using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rowHeight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 similarly, the width of columns can be found using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columnWidth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(). Since both of these are plain widgets, you can hide either of them using their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hide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functions.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Rows and columns can be hidden and shown with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hideRow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hideColumn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showRow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 and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showColumn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(). They can be selected with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selectRow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and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selectColumn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(). The table will show a grid depending on 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showGrid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property.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AD7C53-BBF2-2093-E0FE-B3FBBEB89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420" y="4806220"/>
            <a:ext cx="4314286" cy="676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56B4D0-0B15-16B1-034B-959CF028C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0420" y="5554212"/>
            <a:ext cx="3523809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4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9558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C6CD88-3F15-C208-7A5F-05BC0EE3D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65" y="898064"/>
            <a:ext cx="3723809" cy="5314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D28D01-62F0-3E2D-EF3D-45F4DF7CE0BE}"/>
              </a:ext>
            </a:extLst>
          </p:cNvPr>
          <p:cNvSpPr txBox="1"/>
          <p:nvPr/>
        </p:nvSpPr>
        <p:spPr>
          <a:xfrm>
            <a:off x="5560420" y="948766"/>
            <a:ext cx="5910092" cy="42780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items shown in a table view, like those in the other item views, are rendered and edited using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delegates.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 for some tasks it is sometimes useful to be able to insert widgets in a table instead. Widgets are set for particular indexes with the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setIndexWidget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function, and later retrieved with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indexWidget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default,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cells in a table do not expand to fill the available space. You can make the cells fill the available space by stretching the last header section. Access the relevant header using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horizontalHeader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or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verticalHeader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and set the header's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stretchLastSection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property.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distribute the available space according to the space requirement of each column or row, call the view's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resizeColumnsToContents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or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resizeRowsToContents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functions.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0EEE6F-FD20-A371-7D9F-B26606E55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208" y="5337523"/>
            <a:ext cx="5863304" cy="3708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0CDAA8-241A-BC8D-8837-60AB17BF6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934" y="5142451"/>
            <a:ext cx="2420307" cy="98734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4FBD544-7A18-9139-9453-DF159E878A5E}"/>
              </a:ext>
            </a:extLst>
          </p:cNvPr>
          <p:cNvCxnSpPr>
            <a:cxnSpLocks/>
          </p:cNvCxnSpPr>
          <p:nvPr/>
        </p:nvCxnSpPr>
        <p:spPr>
          <a:xfrm flipH="1">
            <a:off x="4395831" y="4853060"/>
            <a:ext cx="2699561" cy="2893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79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3694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QTableWidget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7FAD36-1F34-4CA6-8AF8-6C41B53A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93385"/>
            <a:ext cx="3676190" cy="53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1F0251-DF4F-881F-728F-B515DB15F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852" y="1089481"/>
            <a:ext cx="4880609" cy="49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58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en-US" altLang="zh-CN" sz="2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C00D1-6C2D-E1FE-EC6C-1B340AABFD13}"/>
              </a:ext>
            </a:extLst>
          </p:cNvPr>
          <p:cNvSpPr txBox="1"/>
          <p:nvPr/>
        </p:nvSpPr>
        <p:spPr>
          <a:xfrm>
            <a:off x="5297106" y="1401270"/>
            <a:ext cx="5373066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中的一个抽象类，是所有按钮类的基类，包括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8CD19-5432-0C56-BAD3-E3FF8B3C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92" y="1173832"/>
            <a:ext cx="2990850" cy="12858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17A762-8298-8203-21EE-D1D3BF537A16}"/>
              </a:ext>
            </a:extLst>
          </p:cNvPr>
          <p:cNvSpPr txBox="1"/>
          <p:nvPr/>
        </p:nvSpPr>
        <p:spPr>
          <a:xfrm>
            <a:off x="744605" y="3222889"/>
            <a:ext cx="5815851" cy="1600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不会可以直接实例化</a:t>
            </a:r>
            <a:r>
              <a:rPr lang="en-US" altLang="zh-CN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而是使用它的子类，例如：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：用于触发某些操作的按钮控件；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QRadioButton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：用于从多个选项中选择一个选项的单选按钮控件；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：用于选择一个或多个选项的复选框控件；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：用于在工具栏或菜单中显示按钮控件；</a:t>
            </a:r>
          </a:p>
          <a:p>
            <a:pPr eaLnBrk="1" hangingPunct="1">
              <a:defRPr/>
            </a:pP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QCommandLinkButton</a:t>
            </a:r>
            <a:r>
              <a:rPr lang="zh-CN" altLang="en-US" sz="14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：用于在对话框中显示带有说明文字的按钮控件。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063E60-D4C5-CC69-295B-E1E2289D4427}"/>
              </a:ext>
            </a:extLst>
          </p:cNvPr>
          <p:cNvSpPr txBox="1"/>
          <p:nvPr/>
        </p:nvSpPr>
        <p:spPr>
          <a:xfrm>
            <a:off x="744606" y="2721024"/>
            <a:ext cx="14533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</a:t>
            </a:r>
            <a:r>
              <a:rPr lang="zh-CN" altLang="en-US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实际应用</a:t>
            </a:r>
            <a:endParaRPr lang="zh-CN" altLang="en-US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E3F9EE-1D06-79DE-C242-D729B7999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17" y="2640263"/>
            <a:ext cx="4076190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800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C03F2C-9262-1BFE-529B-6105EF1E5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61912"/>
            <a:ext cx="3752381" cy="53619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A10618-8872-47FB-8581-BA575E3D40A1}"/>
              </a:ext>
            </a:extLst>
          </p:cNvPr>
          <p:cNvSpPr txBox="1"/>
          <p:nvPr/>
        </p:nvSpPr>
        <p:spPr>
          <a:xfrm>
            <a:off x="7593013" y="1157595"/>
            <a:ext cx="3162651" cy="477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中用于显示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树形结构数据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的视图类。它是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的子类，用于展示和编辑通过数据模型（如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QAbstractItemModel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）提供的树形数据。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以下是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的一些关键特点和功能：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树形结构显示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排序和过滤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节点编辑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选择功能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自定义委托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使用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可以方便地展示和处理树形结构的数据，它提供了丰富的功能和灵活的扩展性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05D489-256E-35BB-00CC-E107C56B6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296" y="787400"/>
            <a:ext cx="1971429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0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800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C03F2C-9262-1BFE-529B-6105EF1E5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61912"/>
            <a:ext cx="3752381" cy="53619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A10618-8872-47FB-8581-BA575E3D40A1}"/>
              </a:ext>
            </a:extLst>
          </p:cNvPr>
          <p:cNvSpPr txBox="1"/>
          <p:nvPr/>
        </p:nvSpPr>
        <p:spPr>
          <a:xfrm>
            <a:off x="5293453" y="1157595"/>
            <a:ext cx="6266576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Items that have children can be in an expanded (children are visible) or collapsed (children are hidden) state. When this state changes a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collapsed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or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expanded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signal is emitted with the model index of the relevant item.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amount of indentation used to indicate levels of hierarchy is controlled by the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indentation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property.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Headers in tree views are constructed using the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QHeaderView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 and can be hidden using </a:t>
            </a:r>
            <a:r>
              <a:rPr lang="en-US" altLang="zh-CN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header()-&gt;hide().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 that each header is configured with its </a:t>
            </a:r>
            <a:r>
              <a:rPr lang="en-US" altLang="zh-CN" sz="16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stretchLastSection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property set to true.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426AD-1BBE-1AAE-D644-53A12972F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273" y="4701893"/>
            <a:ext cx="4180952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56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1935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QTreeWidget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57FA74-F193-A1ED-8740-3464FB719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911510"/>
            <a:ext cx="3723809" cy="53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460093-B8BB-A957-4B35-D8B94982B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545" y="1119867"/>
            <a:ext cx="6242114" cy="48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8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400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B5CBF5-3515-D882-00F0-DEEC660DF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911510"/>
            <a:ext cx="3771429" cy="53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7ADDB1-FBDE-2990-5D7F-1ABF9016F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941172"/>
            <a:ext cx="4203230" cy="2801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2AF4EF-BC16-E2F5-BF88-56BA6CD02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513" y="3895958"/>
            <a:ext cx="6146991" cy="21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07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400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B5CBF5-3515-D882-00F0-DEEC660DF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911510"/>
            <a:ext cx="3771429" cy="53619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B5D722-B04B-4C7F-9981-6F2A018D0590}"/>
              </a:ext>
            </a:extLst>
          </p:cNvPr>
          <p:cNvSpPr txBox="1"/>
          <p:nvPr/>
        </p:nvSpPr>
        <p:spPr>
          <a:xfrm>
            <a:off x="4706224" y="1948744"/>
            <a:ext cx="6753137" cy="32932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中用于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显示和交互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的图形视图类。它提供了一个二维图形场景的可视化窗口，用于显示和操作图形项（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以下是一些关键特点和功能：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图形场景显示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可视化交互： 如平移、缩放、旋转等操作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视图、坐标变换： 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场景管理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图形项管理</a:t>
            </a:r>
            <a:endParaRPr lang="en-US" altLang="zh-CN" sz="16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使用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可以方便地创建交互式的二维图形应用程序，例如绘图工具、图表和图形编辑器。它提供了灵活的图形显示和交互功能，使得图形操作变得简单而直观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713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5400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B5CBF5-3515-D882-00F0-DEEC660DF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911510"/>
            <a:ext cx="3771429" cy="536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365EA9-3404-8FFA-FAC0-0B861645C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9183" y="3417111"/>
            <a:ext cx="2609524" cy="276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A342F4-3E9D-339F-E8D2-34B3F142B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492" y="1137053"/>
            <a:ext cx="2707024" cy="45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46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0028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QChartView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6B498-0DC0-D1A4-A97B-60224C39B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914588"/>
            <a:ext cx="3752381" cy="53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C726C0-1C25-A789-5E5B-45AC98F1B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307" y="904695"/>
            <a:ext cx="3577454" cy="22544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091127-53FE-F86F-A2E9-1719C27AB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844" y="3303289"/>
            <a:ext cx="3752381" cy="29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6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3249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QTextBrowser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A65E12-F127-D808-8D6C-AC414C3D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927288"/>
            <a:ext cx="3714286" cy="53809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797E04-4ABC-4C2C-8BB3-C725CF9F6E48}"/>
              </a:ext>
            </a:extLst>
          </p:cNvPr>
          <p:cNvSpPr txBox="1"/>
          <p:nvPr/>
        </p:nvSpPr>
        <p:spPr>
          <a:xfrm>
            <a:off x="4816448" y="2947408"/>
            <a:ext cx="6815165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QTextBrowser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框架中的一个小部件类，用于显示富文本内容，并支持超链接和文本导航。它相较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QTextEdit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少了编辑的功能。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以下是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QTextBrowser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的一些关键特点和功能：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富文本显示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超链接支持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文本导航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自动滚动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图片显示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自动化布局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QTextBrowser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提供了一个简单而灵活的界面，用于显示富文本内容和实现基本的文本浏览和导航功能。它可以用于创建帮助文档、文本查看器、日志查看器等应用程序。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23633B-6BB4-A15A-402B-52F413DE6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24" y="927288"/>
            <a:ext cx="2716212" cy="18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9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2861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QLCDNumber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54613A-64B8-55AC-664A-31510ED4F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02" y="912515"/>
            <a:ext cx="3752381" cy="53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272EA-FE18-9EC7-86A8-014A3CFE9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738" y="3290125"/>
            <a:ext cx="752381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0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1694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QLabel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A8ECEC-A2A5-2B5C-653E-F8D8D056D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74254"/>
            <a:ext cx="3714286" cy="5419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35F378-F984-2B28-9622-461860DB1291}"/>
              </a:ext>
            </a:extLst>
          </p:cNvPr>
          <p:cNvSpPr txBox="1"/>
          <p:nvPr/>
        </p:nvSpPr>
        <p:spPr>
          <a:xfrm>
            <a:off x="4816448" y="2509570"/>
            <a:ext cx="6815165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QLabel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框架中的一个小部件类，用于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显示文本或图像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，并支持一些基本的显示和交互功能。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以下是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QLabel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的一些关键特点和功能：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文本显示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图像显示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QLabel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是一个简单而实用的小部件，可用于在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应用程序中显示文本或图像，并提供一些基本的显示和交互功能。它可用于创建标签、图像查看器、状态显示等应用程序场景。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C1762A-81C6-02FB-4E07-BD762806E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738" y="1367532"/>
            <a:ext cx="1609524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DB8350F-EB21-08AD-58F2-207A27EA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13" y="2658072"/>
            <a:ext cx="5366686" cy="35645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8054F-04F9-4D76-93FF-F21747EA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92" y="1173832"/>
            <a:ext cx="2990850" cy="1383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4646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B33B3B-F7AA-2BF2-718A-2686EABF9B31}"/>
              </a:ext>
            </a:extLst>
          </p:cNvPr>
          <p:cNvSpPr txBox="1"/>
          <p:nvPr/>
        </p:nvSpPr>
        <p:spPr>
          <a:xfrm>
            <a:off x="4052842" y="1149639"/>
            <a:ext cx="7725301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QCheckBox是Qt中的复选框控件，它允许用户在一组预定义的选项中进行选择。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每个复选框控件可以有三个状态：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半选中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未选中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。当复选框被选中时，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一个对号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会出现在复选框的框内。当复选框半选中时，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一个黑色方块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会出现在复选框的框内。当复选框未选中时，</a:t>
            </a:r>
            <a:r>
              <a:rPr lang="zh-CN" altLang="en-US" sz="16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框内没有标记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58D2FE-2542-C935-60D6-3C6B872EA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842" y="708013"/>
            <a:ext cx="3346583" cy="3568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EA203C-0DBC-5178-6653-71B76789C98F}"/>
              </a:ext>
            </a:extLst>
          </p:cNvPr>
          <p:cNvSpPr txBox="1"/>
          <p:nvPr/>
        </p:nvSpPr>
        <p:spPr>
          <a:xfrm>
            <a:off x="6675570" y="2417455"/>
            <a:ext cx="4956043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QCheckBox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：设置复选框的文本。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setCheckState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：设置复选框的状态。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checkState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：获取复选框的状态。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setTristate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：设置是否允许三态复选框。</a:t>
            </a:r>
            <a:endParaRPr lang="en-US" altLang="zh-CN" sz="16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isTristate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：获取是否是三态复选框。</a:t>
            </a:r>
          </a:p>
        </p:txBody>
      </p:sp>
    </p:spTree>
    <p:extLst>
      <p:ext uri="{BB962C8B-B14F-4D97-AF65-F5344CB8AC3E}">
        <p14:creationId xmlns:p14="http://schemas.microsoft.com/office/powerpoint/2010/main" val="2027386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52397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QSplitter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8FC4A6-AB75-1133-6520-8205BCF64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88623"/>
            <a:ext cx="3695238" cy="53714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0E2750-4D60-9AFB-412B-6E0F3D1D30A9}"/>
              </a:ext>
            </a:extLst>
          </p:cNvPr>
          <p:cNvSpPr txBox="1"/>
          <p:nvPr/>
        </p:nvSpPr>
        <p:spPr>
          <a:xfrm>
            <a:off x="4051300" y="3158086"/>
            <a:ext cx="7988299" cy="3121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QSplitter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框架中的一个小部件类，用于在用户界面中创建可调整大小的</a:t>
            </a:r>
            <a:r>
              <a:rPr lang="zh-CN" altLang="en-US" sz="16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分隔窗格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，允许用户通过拖动分隔条来调整窗格的大小和布局。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QSplitter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的一些关键特点和功能： 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分隔窗格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动态调整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嵌套分隔器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嵌入小部件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保存和恢复布局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QSplitter</a:t>
            </a:r>
            <a:r>
              <a:rPr lang="en-US" altLang="zh-CN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提供了一个灵活而强大的界面，用于创建可调整大小的分隔窗格，可以适应不同大小的窗口和用户需求。它广泛用于创建分割视图、布局编辑器、多窗格界面等应用程序场景。</a:t>
            </a:r>
            <a:endParaRPr lang="en-US" altLang="zh-CN" sz="1600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326AB7-3583-65E7-155D-523953AAC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000" y="888623"/>
            <a:ext cx="4338396" cy="22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43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020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QToolBox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56A4F0-5FBB-2A28-E2D9-266CBE27E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12" y="861912"/>
            <a:ext cx="3742857" cy="53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B95340-F45C-3E80-1C2C-98236DF5F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076" y="1582449"/>
            <a:ext cx="2244715" cy="34308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FA3364-7D78-03A2-86B1-166FA4B50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899" y="1307528"/>
            <a:ext cx="4071764" cy="39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9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3BA3DD-C50D-D3AD-94E0-0546703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2" y="874254"/>
            <a:ext cx="3704762" cy="5361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2918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展示信息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QProgressBar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0D41F1-38CD-07BD-78F7-F6374C4EB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36" y="913489"/>
            <a:ext cx="3695238" cy="54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47AD3-6E27-3BB3-84AB-B4409B3A8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071" y="1193301"/>
            <a:ext cx="2019048" cy="342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B7BE54-A5F6-FE8A-635E-AD2FC90B1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500" y="1770632"/>
            <a:ext cx="4276190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39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695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QRubberBand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995711-3C7B-1241-6DD1-CF78D0F10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36" y="1083442"/>
            <a:ext cx="2085714" cy="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BF649A-D31B-186B-22AF-421B2F488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364" y="1940585"/>
            <a:ext cx="5400000" cy="33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BB7B2C-046E-3A56-184E-55A9F39E7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36" y="2378177"/>
            <a:ext cx="4457143" cy="2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40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EFE72F-DEF1-6A76-3695-1B4A3099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36" y="1092966"/>
            <a:ext cx="2085714" cy="84761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43300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QCalendarWidget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9A31-E11A-A897-C816-3FB794262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493" y="2755292"/>
            <a:ext cx="2180952" cy="17523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AFDEE2-4C6C-F3B8-26C5-C6612A6BB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398" y="1174491"/>
            <a:ext cx="5232403" cy="491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63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754A83-1EA6-E560-7AA1-F52CD6B9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1" y="1083442"/>
            <a:ext cx="2047619" cy="8857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0230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QSizeGrip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F899C-B551-975C-75E9-99BABF2C5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300" y="2957241"/>
            <a:ext cx="1171429" cy="6952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C919C8-0C89-354E-C67D-051567A18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135" y="2723907"/>
            <a:ext cx="2876190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7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53975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6604794"/>
            <a:ext cx="46538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270BB76C-F84D-E1A0-CC52-2E82658E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2116138"/>
            <a:ext cx="6875462" cy="1622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"/>
              </a:rPr>
              <a:t>Thank You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D52C82-54D7-D978-E9FB-2E159577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5652260"/>
            <a:ext cx="2320861" cy="52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https://github.com/zzzcb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https://cnblogs.com/zach0812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https://space.bilibili.com/441821181</a:t>
            </a:r>
            <a:endPara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9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A5447-D298-A7D2-1D59-D2DE2986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92" y="1173832"/>
            <a:ext cx="3219048" cy="14761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5C32D-48AE-C4ED-8FFF-DC50BEBB434C}"/>
              </a:ext>
            </a:extLst>
          </p:cNvPr>
          <p:cNvSpPr txBox="1"/>
          <p:nvPr/>
        </p:nvSpPr>
        <p:spPr>
          <a:xfrm>
            <a:off x="344488" y="450850"/>
            <a:ext cx="37948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sz="2400" b="1" spc="1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b="1" spc="1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endParaRPr lang="zh-CN" altLang="en-US" sz="2400" b="1" spc="1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96FEF190-0C74-0F7A-3055-13DF0C3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A21F42F3-069C-8361-95BD-27A2267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3EEB019C-9179-9447-4386-C3F297DF3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F07188-280F-FA31-531F-718F9B0E55A0}"/>
              </a:ext>
            </a:extLst>
          </p:cNvPr>
          <p:cNvSpPr txBox="1"/>
          <p:nvPr/>
        </p:nvSpPr>
        <p:spPr>
          <a:xfrm>
            <a:off x="4779818" y="1149639"/>
            <a:ext cx="6998325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中常用的按钮类，继承自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QAbstractButton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可以显示一些文本或者图标，可以响应用户的点击事件，是用户与程序交互的重要部分之一。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448A6-070E-F2F9-B4F6-35565CA564BB}"/>
              </a:ext>
            </a:extLst>
          </p:cNvPr>
          <p:cNvSpPr txBox="1"/>
          <p:nvPr/>
        </p:nvSpPr>
        <p:spPr>
          <a:xfrm>
            <a:off x="6822100" y="2234523"/>
            <a:ext cx="4956043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以下是一些常用的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的函数：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setText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：设置按钮的文本。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setIcon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：设置按钮的图标。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6D924F-12F1-0E75-412E-9222175E2C31}"/>
              </a:ext>
            </a:extLst>
          </p:cNvPr>
          <p:cNvSpPr txBox="1"/>
          <p:nvPr/>
        </p:nvSpPr>
        <p:spPr>
          <a:xfrm>
            <a:off x="6822100" y="3287434"/>
            <a:ext cx="4956043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时，一般会重写其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clicked()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toggled()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信号的槽函数，来实现相应的功能。另外，也可以重写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QPushButton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6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paintEvent</a:t>
            </a:r>
            <a:r>
              <a:rPr lang="en-US" altLang="zh-CN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函数来自定义绘制按钮。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1AD16A-87AE-CAEF-FB87-EC05718F8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17" y="2870876"/>
            <a:ext cx="5126183" cy="33909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FBD41E-B9E5-3B4D-9CEC-28D574874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502" y="4913685"/>
            <a:ext cx="2295238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9597</TotalTime>
  <Words>6786</Words>
  <Application>Microsoft Office PowerPoint</Application>
  <PresentationFormat>宽屏</PresentationFormat>
  <Paragraphs>523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4" baseType="lpstr">
      <vt:lpstr>Microsoft YaHei Light</vt:lpstr>
      <vt:lpstr>等线</vt:lpstr>
      <vt:lpstr>等线 Light</vt:lpstr>
      <vt:lpstr>微软雅黑</vt:lpstr>
      <vt:lpstr>Arial</vt:lpstr>
      <vt:lpstr>JetBrains Mono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昌博</dc:creator>
  <cp:lastModifiedBy>cb zhang</cp:lastModifiedBy>
  <cp:revision>261</cp:revision>
  <dcterms:created xsi:type="dcterms:W3CDTF">2022-09-16T13:49:23Z</dcterms:created>
  <dcterms:modified xsi:type="dcterms:W3CDTF">2023-05-25T14:44:25Z</dcterms:modified>
</cp:coreProperties>
</file>